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9" r:id="rId2"/>
    <p:sldId id="351" r:id="rId3"/>
    <p:sldId id="352" r:id="rId4"/>
    <p:sldId id="353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33" r:id="rId15"/>
    <p:sldId id="347" r:id="rId16"/>
    <p:sldId id="348" r:id="rId17"/>
    <p:sldId id="326" r:id="rId18"/>
    <p:sldId id="363" r:id="rId19"/>
    <p:sldId id="336" r:id="rId20"/>
    <p:sldId id="329" r:id="rId21"/>
  </p:sldIdLst>
  <p:sldSz cx="9144000" cy="6858000" type="screen4x3"/>
  <p:notesSz cx="6877050" cy="9656763"/>
  <p:defaultTextStyle>
    <a:defPPr>
      <a:defRPr lang="es-P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44"/>
    <a:srgbClr val="A0FAAB"/>
    <a:srgbClr val="4EE89F"/>
    <a:srgbClr val="66F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0" autoAdjust="0"/>
    <p:restoredTop sz="94717" autoAdjust="0"/>
  </p:normalViewPr>
  <p:slideViewPr>
    <p:cSldViewPr>
      <p:cViewPr>
        <p:scale>
          <a:sx n="100" d="100"/>
          <a:sy n="100" d="100"/>
        </p:scale>
        <p:origin x="-230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24FACB-A775-4590-941F-66BBF3E94682}" type="doc">
      <dgm:prSet loTypeId="urn:microsoft.com/office/officeart/2005/8/layout/default#1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C1ABA3E6-1E4A-447A-9FB8-613DC18B9676}">
      <dgm:prSet phldrT="[Texto]"/>
      <dgm:spPr/>
      <dgm:t>
        <a:bodyPr/>
        <a:lstStyle/>
        <a:p>
          <a:r>
            <a:rPr lang="es-ES" b="1" dirty="0" smtClean="0"/>
            <a:t>NORMATIVO</a:t>
          </a:r>
          <a:endParaRPr lang="es-ES" b="1" dirty="0"/>
        </a:p>
      </dgm:t>
    </dgm:pt>
    <dgm:pt modelId="{1DFEC462-965C-4A12-9534-2ADC41AEE71E}" type="parTrans" cxnId="{ECC13BA1-5E42-4E77-8C42-EC2711FBEA06}">
      <dgm:prSet/>
      <dgm:spPr/>
      <dgm:t>
        <a:bodyPr/>
        <a:lstStyle/>
        <a:p>
          <a:endParaRPr lang="es-ES"/>
        </a:p>
      </dgm:t>
    </dgm:pt>
    <dgm:pt modelId="{B16FC3DF-C65C-418B-BBEE-F5C068D9F16D}" type="sibTrans" cxnId="{ECC13BA1-5E42-4E77-8C42-EC2711FBEA06}">
      <dgm:prSet/>
      <dgm:spPr/>
      <dgm:t>
        <a:bodyPr/>
        <a:lstStyle/>
        <a:p>
          <a:endParaRPr lang="es-ES"/>
        </a:p>
      </dgm:t>
    </dgm:pt>
    <dgm:pt modelId="{4536A152-FD2F-4DA7-B4FC-8A8BFE4E4DB2}">
      <dgm:prSet phldrT="[Texto]"/>
      <dgm:spPr/>
      <dgm:t>
        <a:bodyPr/>
        <a:lstStyle/>
        <a:p>
          <a:r>
            <a:rPr lang="es-ES" b="1" dirty="0" smtClean="0"/>
            <a:t>INFORMATICO</a:t>
          </a:r>
        </a:p>
        <a:p>
          <a:r>
            <a:rPr lang="es-ES" b="1" dirty="0" smtClean="0"/>
            <a:t>PROCEDIMENTAL</a:t>
          </a:r>
          <a:endParaRPr lang="es-ES" b="1" dirty="0"/>
        </a:p>
      </dgm:t>
    </dgm:pt>
    <dgm:pt modelId="{ED0A78A5-5014-465B-B846-4BE9D4C70712}" type="parTrans" cxnId="{85EE48BE-035F-43EA-AD97-033AE8AF071E}">
      <dgm:prSet/>
      <dgm:spPr/>
      <dgm:t>
        <a:bodyPr/>
        <a:lstStyle/>
        <a:p>
          <a:endParaRPr lang="es-ES"/>
        </a:p>
      </dgm:t>
    </dgm:pt>
    <dgm:pt modelId="{09127066-305D-41F7-8ED4-F2C20F37D736}" type="sibTrans" cxnId="{85EE48BE-035F-43EA-AD97-033AE8AF071E}">
      <dgm:prSet/>
      <dgm:spPr/>
      <dgm:t>
        <a:bodyPr/>
        <a:lstStyle/>
        <a:p>
          <a:endParaRPr lang="es-ES"/>
        </a:p>
      </dgm:t>
    </dgm:pt>
    <dgm:pt modelId="{CF4C13EB-A7CA-47EC-B12A-750BDF5B5A3D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INFRAESTRUCTURA</a:t>
          </a:r>
          <a:endParaRPr lang="es-ES" b="1" dirty="0">
            <a:solidFill>
              <a:schemeClr val="tx1"/>
            </a:solidFill>
          </a:endParaRPr>
        </a:p>
      </dgm:t>
    </dgm:pt>
    <dgm:pt modelId="{F2B1316F-D375-4FA4-9898-9480F6C7E158}" type="parTrans" cxnId="{F394AEC4-EDEE-4028-8B6F-6437BC2E4088}">
      <dgm:prSet/>
      <dgm:spPr/>
      <dgm:t>
        <a:bodyPr/>
        <a:lstStyle/>
        <a:p>
          <a:endParaRPr lang="es-ES"/>
        </a:p>
      </dgm:t>
    </dgm:pt>
    <dgm:pt modelId="{01F9D174-F309-41FF-8F91-3FC8F84D0C21}" type="sibTrans" cxnId="{F394AEC4-EDEE-4028-8B6F-6437BC2E4088}">
      <dgm:prSet/>
      <dgm:spPr/>
      <dgm:t>
        <a:bodyPr/>
        <a:lstStyle/>
        <a:p>
          <a:endParaRPr lang="es-ES"/>
        </a:p>
      </dgm:t>
    </dgm:pt>
    <dgm:pt modelId="{9C79C855-6009-4676-A7D5-E54C719A6239}">
      <dgm:prSet phldrT="[Texto]"/>
      <dgm:spPr/>
      <dgm:t>
        <a:bodyPr/>
        <a:lstStyle/>
        <a:p>
          <a:r>
            <a:rPr lang="es-ES" b="1" dirty="0" smtClean="0">
              <a:solidFill>
                <a:schemeClr val="accent1"/>
              </a:solidFill>
            </a:rPr>
            <a:t>CAPACITACION</a:t>
          </a:r>
          <a:endParaRPr lang="es-ES" b="1" dirty="0">
            <a:solidFill>
              <a:schemeClr val="accent1"/>
            </a:solidFill>
          </a:endParaRPr>
        </a:p>
      </dgm:t>
    </dgm:pt>
    <dgm:pt modelId="{F2CD517D-D78F-46FA-84E3-DE11AA2E8FED}" type="parTrans" cxnId="{A5B85C7F-0231-4062-938B-9D82252E00E7}">
      <dgm:prSet/>
      <dgm:spPr/>
      <dgm:t>
        <a:bodyPr/>
        <a:lstStyle/>
        <a:p>
          <a:endParaRPr lang="es-ES"/>
        </a:p>
      </dgm:t>
    </dgm:pt>
    <dgm:pt modelId="{3FEC707A-D4A7-4FAE-AE50-875BE4F3741B}" type="sibTrans" cxnId="{A5B85C7F-0231-4062-938B-9D82252E00E7}">
      <dgm:prSet/>
      <dgm:spPr/>
      <dgm:t>
        <a:bodyPr/>
        <a:lstStyle/>
        <a:p>
          <a:endParaRPr lang="es-ES"/>
        </a:p>
      </dgm:t>
    </dgm:pt>
    <dgm:pt modelId="{08BA9B6B-2F64-459F-B258-5CAE184D86B4}" type="pres">
      <dgm:prSet presAssocID="{E524FACB-A775-4590-941F-66BBF3E946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22A0BFB-C94C-4524-8AE1-DE0536F90BDD}" type="pres">
      <dgm:prSet presAssocID="{C1ABA3E6-1E4A-447A-9FB8-613DC18B9676}" presName="node" presStyleLbl="node1" presStyleIdx="0" presStyleCnt="4" custLinFactNeighborX="-1041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00A5DF-DC5E-4C23-8418-E0EF5CF3A6C3}" type="pres">
      <dgm:prSet presAssocID="{B16FC3DF-C65C-418B-BBEE-F5C068D9F16D}" presName="sibTrans" presStyleCnt="0"/>
      <dgm:spPr/>
    </dgm:pt>
    <dgm:pt modelId="{EF8BEC1E-9200-4F60-8C17-C8C7B39B0B13}" type="pres">
      <dgm:prSet presAssocID="{4536A152-FD2F-4DA7-B4FC-8A8BFE4E4DB2}" presName="node" presStyleLbl="node1" presStyleIdx="1" presStyleCnt="4" custLinFactNeighborX="1847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685C04-A271-4F2C-A49E-2F4B6C0A3C60}" type="pres">
      <dgm:prSet presAssocID="{09127066-305D-41F7-8ED4-F2C20F37D736}" presName="sibTrans" presStyleCnt="0"/>
      <dgm:spPr/>
    </dgm:pt>
    <dgm:pt modelId="{7332F4E6-D2EC-44A5-8644-058A8DE17299}" type="pres">
      <dgm:prSet presAssocID="{CF4C13EB-A7CA-47EC-B12A-750BDF5B5A3D}" presName="node" presStyleLbl="node1" presStyleIdx="2" presStyleCnt="4" custLinFactNeighborX="-977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C587CF-A1DD-4218-B5C4-235186CEA5EE}" type="pres">
      <dgm:prSet presAssocID="{01F9D174-F309-41FF-8F91-3FC8F84D0C21}" presName="sibTrans" presStyleCnt="0"/>
      <dgm:spPr/>
    </dgm:pt>
    <dgm:pt modelId="{B6D3426F-7578-4A54-B61C-F5B55BAD4D12}" type="pres">
      <dgm:prSet presAssocID="{9C79C855-6009-4676-A7D5-E54C719A6239}" presName="node" presStyleLbl="node1" presStyleIdx="3" presStyleCnt="4" custLinFactNeighborX="1997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F36FC5D-C875-4776-AA94-A16B7AE3F5B6}" type="presOf" srcId="{C1ABA3E6-1E4A-447A-9FB8-613DC18B9676}" destId="{A22A0BFB-C94C-4524-8AE1-DE0536F90BDD}" srcOrd="0" destOrd="0" presId="urn:microsoft.com/office/officeart/2005/8/layout/default#1"/>
    <dgm:cxn modelId="{85EE48BE-035F-43EA-AD97-033AE8AF071E}" srcId="{E524FACB-A775-4590-941F-66BBF3E94682}" destId="{4536A152-FD2F-4DA7-B4FC-8A8BFE4E4DB2}" srcOrd="1" destOrd="0" parTransId="{ED0A78A5-5014-465B-B846-4BE9D4C70712}" sibTransId="{09127066-305D-41F7-8ED4-F2C20F37D736}"/>
    <dgm:cxn modelId="{3F1F6CC3-5CFE-4263-A37C-81F3C66890CA}" type="presOf" srcId="{9C79C855-6009-4676-A7D5-E54C719A6239}" destId="{B6D3426F-7578-4A54-B61C-F5B55BAD4D12}" srcOrd="0" destOrd="0" presId="urn:microsoft.com/office/officeart/2005/8/layout/default#1"/>
    <dgm:cxn modelId="{ECC13BA1-5E42-4E77-8C42-EC2711FBEA06}" srcId="{E524FACB-A775-4590-941F-66BBF3E94682}" destId="{C1ABA3E6-1E4A-447A-9FB8-613DC18B9676}" srcOrd="0" destOrd="0" parTransId="{1DFEC462-965C-4A12-9534-2ADC41AEE71E}" sibTransId="{B16FC3DF-C65C-418B-BBEE-F5C068D9F16D}"/>
    <dgm:cxn modelId="{75930DF4-16C1-46BF-A483-4D60320181AD}" type="presOf" srcId="{CF4C13EB-A7CA-47EC-B12A-750BDF5B5A3D}" destId="{7332F4E6-D2EC-44A5-8644-058A8DE17299}" srcOrd="0" destOrd="0" presId="urn:microsoft.com/office/officeart/2005/8/layout/default#1"/>
    <dgm:cxn modelId="{429541A9-989A-463E-B2A3-71DC9AA91E0C}" type="presOf" srcId="{4536A152-FD2F-4DA7-B4FC-8A8BFE4E4DB2}" destId="{EF8BEC1E-9200-4F60-8C17-C8C7B39B0B13}" srcOrd="0" destOrd="0" presId="urn:microsoft.com/office/officeart/2005/8/layout/default#1"/>
    <dgm:cxn modelId="{FC31BE67-51E9-41FC-B283-2E4C6DE2FEE9}" type="presOf" srcId="{E524FACB-A775-4590-941F-66BBF3E94682}" destId="{08BA9B6B-2F64-459F-B258-5CAE184D86B4}" srcOrd="0" destOrd="0" presId="urn:microsoft.com/office/officeart/2005/8/layout/default#1"/>
    <dgm:cxn modelId="{F394AEC4-EDEE-4028-8B6F-6437BC2E4088}" srcId="{E524FACB-A775-4590-941F-66BBF3E94682}" destId="{CF4C13EB-A7CA-47EC-B12A-750BDF5B5A3D}" srcOrd="2" destOrd="0" parTransId="{F2B1316F-D375-4FA4-9898-9480F6C7E158}" sibTransId="{01F9D174-F309-41FF-8F91-3FC8F84D0C21}"/>
    <dgm:cxn modelId="{A5B85C7F-0231-4062-938B-9D82252E00E7}" srcId="{E524FACB-A775-4590-941F-66BBF3E94682}" destId="{9C79C855-6009-4676-A7D5-E54C719A6239}" srcOrd="3" destOrd="0" parTransId="{F2CD517D-D78F-46FA-84E3-DE11AA2E8FED}" sibTransId="{3FEC707A-D4A7-4FAE-AE50-875BE4F3741B}"/>
    <dgm:cxn modelId="{60104920-9D11-457C-887E-7675DFBD320A}" type="presParOf" srcId="{08BA9B6B-2F64-459F-B258-5CAE184D86B4}" destId="{A22A0BFB-C94C-4524-8AE1-DE0536F90BDD}" srcOrd="0" destOrd="0" presId="urn:microsoft.com/office/officeart/2005/8/layout/default#1"/>
    <dgm:cxn modelId="{FE2B4152-7DAC-4054-93BA-6179783D0D48}" type="presParOf" srcId="{08BA9B6B-2F64-459F-B258-5CAE184D86B4}" destId="{8C00A5DF-DC5E-4C23-8418-E0EF5CF3A6C3}" srcOrd="1" destOrd="0" presId="urn:microsoft.com/office/officeart/2005/8/layout/default#1"/>
    <dgm:cxn modelId="{1E45D33B-BA6F-4720-8CB6-C6DEE3BD7CD5}" type="presParOf" srcId="{08BA9B6B-2F64-459F-B258-5CAE184D86B4}" destId="{EF8BEC1E-9200-4F60-8C17-C8C7B39B0B13}" srcOrd="2" destOrd="0" presId="urn:microsoft.com/office/officeart/2005/8/layout/default#1"/>
    <dgm:cxn modelId="{13F365DA-2C57-475E-807A-404251333829}" type="presParOf" srcId="{08BA9B6B-2F64-459F-B258-5CAE184D86B4}" destId="{C8685C04-A271-4F2C-A49E-2F4B6C0A3C60}" srcOrd="3" destOrd="0" presId="urn:microsoft.com/office/officeart/2005/8/layout/default#1"/>
    <dgm:cxn modelId="{E26E1E5B-9D40-4602-A072-F4FEA0842B8A}" type="presParOf" srcId="{08BA9B6B-2F64-459F-B258-5CAE184D86B4}" destId="{7332F4E6-D2EC-44A5-8644-058A8DE17299}" srcOrd="4" destOrd="0" presId="urn:microsoft.com/office/officeart/2005/8/layout/default#1"/>
    <dgm:cxn modelId="{0305C3B5-5F48-4528-81C9-9CA63B1BF679}" type="presParOf" srcId="{08BA9B6B-2F64-459F-B258-5CAE184D86B4}" destId="{F4C587CF-A1DD-4218-B5C4-235186CEA5EE}" srcOrd="5" destOrd="0" presId="urn:microsoft.com/office/officeart/2005/8/layout/default#1"/>
    <dgm:cxn modelId="{6DD8ECFC-4E22-4BEB-96CE-853276B4510C}" type="presParOf" srcId="{08BA9B6B-2F64-459F-B258-5CAE184D86B4}" destId="{B6D3426F-7578-4A54-B61C-F5B55BAD4D12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B73349-3AA5-418C-9DB5-A968EAECDD3C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681AD96-4C6B-4AFA-931A-C166060EC34D}">
      <dgm:prSet phldrT="[Texto]" custT="1"/>
      <dgm:spPr/>
      <dgm:t>
        <a:bodyPr/>
        <a:lstStyle/>
        <a:p>
          <a:r>
            <a:rPr lang="es-ES" sz="1400" dirty="0" smtClean="0"/>
            <a:t>24 HS.</a:t>
          </a:r>
          <a:endParaRPr lang="es-ES" sz="1400" dirty="0"/>
        </a:p>
      </dgm:t>
    </dgm:pt>
    <dgm:pt modelId="{EA2BA1A7-5753-49E5-AFEE-F7B4F6D3A326}" type="parTrans" cxnId="{0EA8018E-361E-4B00-BBDA-50ACC2ABDA2A}">
      <dgm:prSet/>
      <dgm:spPr/>
      <dgm:t>
        <a:bodyPr/>
        <a:lstStyle/>
        <a:p>
          <a:endParaRPr lang="es-ES"/>
        </a:p>
      </dgm:t>
    </dgm:pt>
    <dgm:pt modelId="{70A41465-7F93-451C-899B-6B0C4B1A9962}" type="sibTrans" cxnId="{0EA8018E-361E-4B00-BBDA-50ACC2ABDA2A}">
      <dgm:prSet/>
      <dgm:spPr/>
      <dgm:t>
        <a:bodyPr/>
        <a:lstStyle/>
        <a:p>
          <a:endParaRPr lang="es-ES"/>
        </a:p>
      </dgm:t>
    </dgm:pt>
    <dgm:pt modelId="{35B63BD1-585A-4051-A715-97DB40F755A2}">
      <dgm:prSet phldrT="[Texto]" custT="1"/>
      <dgm:spPr/>
      <dgm:t>
        <a:bodyPr/>
        <a:lstStyle/>
        <a:p>
          <a:r>
            <a:rPr lang="es-ES" sz="1000" b="1" dirty="0" smtClean="0"/>
            <a:t>REGISTRO</a:t>
          </a:r>
          <a:endParaRPr lang="es-ES" sz="1000" b="1" dirty="0"/>
        </a:p>
      </dgm:t>
    </dgm:pt>
    <dgm:pt modelId="{BD685D3A-EBDC-40CB-AAB8-D31DF07050D9}" type="parTrans" cxnId="{61694A70-BC0D-49ED-BECF-8D292068FFC4}">
      <dgm:prSet/>
      <dgm:spPr/>
      <dgm:t>
        <a:bodyPr/>
        <a:lstStyle/>
        <a:p>
          <a:endParaRPr lang="es-ES"/>
        </a:p>
      </dgm:t>
    </dgm:pt>
    <dgm:pt modelId="{0E716944-AEFE-42A9-862B-96081D564045}" type="sibTrans" cxnId="{61694A70-BC0D-49ED-BECF-8D292068FFC4}">
      <dgm:prSet/>
      <dgm:spPr/>
      <dgm:t>
        <a:bodyPr/>
        <a:lstStyle/>
        <a:p>
          <a:endParaRPr lang="es-ES"/>
        </a:p>
      </dgm:t>
    </dgm:pt>
    <dgm:pt modelId="{337086D9-F5B8-41F7-AE16-D0B22A0E6F81}">
      <dgm:prSet phldrT="[Texto]" custT="1"/>
      <dgm:spPr/>
      <dgm:t>
        <a:bodyPr/>
        <a:lstStyle/>
        <a:p>
          <a:r>
            <a:rPr lang="es-ES" sz="1400" dirty="0" smtClean="0"/>
            <a:t>48 HS.</a:t>
          </a:r>
          <a:endParaRPr lang="es-ES" sz="1400" dirty="0"/>
        </a:p>
      </dgm:t>
    </dgm:pt>
    <dgm:pt modelId="{51D91929-F3D6-4C48-8C4B-30158D500B09}" type="parTrans" cxnId="{D475AADF-1B01-4F06-8643-CF3F1DEE022A}">
      <dgm:prSet/>
      <dgm:spPr/>
      <dgm:t>
        <a:bodyPr/>
        <a:lstStyle/>
        <a:p>
          <a:endParaRPr lang="es-ES"/>
        </a:p>
      </dgm:t>
    </dgm:pt>
    <dgm:pt modelId="{23E60AA7-6410-4DAB-9FF7-3EFE3BE059BC}" type="sibTrans" cxnId="{D475AADF-1B01-4F06-8643-CF3F1DEE022A}">
      <dgm:prSet/>
      <dgm:spPr/>
      <dgm:t>
        <a:bodyPr/>
        <a:lstStyle/>
        <a:p>
          <a:endParaRPr lang="es-ES"/>
        </a:p>
      </dgm:t>
    </dgm:pt>
    <dgm:pt modelId="{D13B53C7-3021-426B-9426-78B11B9E2DB4}">
      <dgm:prSet phldrT="[Texto]" custT="1"/>
      <dgm:spPr/>
      <dgm:t>
        <a:bodyPr/>
        <a:lstStyle/>
        <a:p>
          <a:r>
            <a:rPr lang="es-ES" sz="900" b="1" dirty="0" smtClean="0"/>
            <a:t>PRESENTACION</a:t>
          </a:r>
          <a:endParaRPr lang="es-ES" sz="900" b="1" dirty="0"/>
        </a:p>
      </dgm:t>
    </dgm:pt>
    <dgm:pt modelId="{9DF8425E-3BB2-4F41-894F-C6CECC946A9E}" type="parTrans" cxnId="{AFF3052C-E2AC-4700-B9DB-A040F1321D6C}">
      <dgm:prSet/>
      <dgm:spPr/>
      <dgm:t>
        <a:bodyPr/>
        <a:lstStyle/>
        <a:p>
          <a:endParaRPr lang="es-ES"/>
        </a:p>
      </dgm:t>
    </dgm:pt>
    <dgm:pt modelId="{E2FAC202-E399-4737-BCFB-53C4F6284DFC}" type="sibTrans" cxnId="{AFF3052C-E2AC-4700-B9DB-A040F1321D6C}">
      <dgm:prSet/>
      <dgm:spPr/>
      <dgm:t>
        <a:bodyPr/>
        <a:lstStyle/>
        <a:p>
          <a:endParaRPr lang="es-ES"/>
        </a:p>
      </dgm:t>
    </dgm:pt>
    <dgm:pt modelId="{2572BF3B-41A9-496C-A42F-B5399F6CF859}">
      <dgm:prSet phldrT="[Texto]" custT="1"/>
      <dgm:spPr/>
      <dgm:t>
        <a:bodyPr/>
        <a:lstStyle/>
        <a:p>
          <a:r>
            <a:rPr lang="es-ES" sz="1400" dirty="0" smtClean="0"/>
            <a:t>72 HS.</a:t>
          </a:r>
          <a:endParaRPr lang="es-ES" sz="1400" dirty="0"/>
        </a:p>
      </dgm:t>
    </dgm:pt>
    <dgm:pt modelId="{BA2B1BBE-A5CD-4144-9017-89E6458F04D4}" type="parTrans" cxnId="{BEB2B3BB-95C2-4365-AEE1-3E952E808100}">
      <dgm:prSet/>
      <dgm:spPr/>
      <dgm:t>
        <a:bodyPr/>
        <a:lstStyle/>
        <a:p>
          <a:endParaRPr lang="es-ES"/>
        </a:p>
      </dgm:t>
    </dgm:pt>
    <dgm:pt modelId="{C72192EA-996B-4269-803A-A0B34A0E66ED}" type="sibTrans" cxnId="{BEB2B3BB-95C2-4365-AEE1-3E952E808100}">
      <dgm:prSet/>
      <dgm:spPr/>
      <dgm:t>
        <a:bodyPr/>
        <a:lstStyle/>
        <a:p>
          <a:endParaRPr lang="es-ES"/>
        </a:p>
      </dgm:t>
    </dgm:pt>
    <dgm:pt modelId="{404930D8-96CC-4962-85CB-37C467F4CFA5}">
      <dgm:prSet phldrT="[Texto]" custT="1"/>
      <dgm:spPr/>
      <dgm:t>
        <a:bodyPr/>
        <a:lstStyle/>
        <a:p>
          <a:r>
            <a:rPr lang="es-ES" sz="1000" b="1" dirty="0" smtClean="0"/>
            <a:t>DESPACHO</a:t>
          </a:r>
          <a:endParaRPr lang="es-ES" sz="1000" b="1" dirty="0"/>
        </a:p>
      </dgm:t>
    </dgm:pt>
    <dgm:pt modelId="{2508F5D7-BCA1-4E85-9666-A85D274BA9B6}" type="parTrans" cxnId="{D231CB52-2528-43EA-BB32-39167F6B8FD0}">
      <dgm:prSet/>
      <dgm:spPr/>
      <dgm:t>
        <a:bodyPr/>
        <a:lstStyle/>
        <a:p>
          <a:endParaRPr lang="es-ES"/>
        </a:p>
      </dgm:t>
    </dgm:pt>
    <dgm:pt modelId="{1D6E3BAC-7887-4821-A946-21281E32FD95}" type="sibTrans" cxnId="{D231CB52-2528-43EA-BB32-39167F6B8FD0}">
      <dgm:prSet/>
      <dgm:spPr/>
      <dgm:t>
        <a:bodyPr/>
        <a:lstStyle/>
        <a:p>
          <a:endParaRPr lang="es-ES"/>
        </a:p>
      </dgm:t>
    </dgm:pt>
    <dgm:pt modelId="{9AD33E49-0A8B-43BA-923F-8A63661BA866}" type="pres">
      <dgm:prSet presAssocID="{D2B73349-3AA5-418C-9DB5-A968EAECDD3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B7817A4-7EA3-4C5E-B7EB-6891EF66D173}" type="pres">
      <dgm:prSet presAssocID="{6681AD96-4C6B-4AFA-931A-C166060EC34D}" presName="compNode" presStyleCnt="0"/>
      <dgm:spPr/>
    </dgm:pt>
    <dgm:pt modelId="{E83B18EC-9811-45A0-8FDC-7B79E5062CC0}" type="pres">
      <dgm:prSet presAssocID="{6681AD96-4C6B-4AFA-931A-C166060EC34D}" presName="noGeometry" presStyleCnt="0"/>
      <dgm:spPr/>
    </dgm:pt>
    <dgm:pt modelId="{83C585E0-84E0-4338-AB37-1BD2CFC63F38}" type="pres">
      <dgm:prSet presAssocID="{6681AD96-4C6B-4AFA-931A-C166060EC34D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0D58D8-9F59-424C-873D-E72435F98CB2}" type="pres">
      <dgm:prSet presAssocID="{6681AD96-4C6B-4AFA-931A-C166060EC34D}" presName="childTextHidden" presStyleLbl="bgAccFollowNode1" presStyleIdx="0" presStyleCnt="3"/>
      <dgm:spPr/>
      <dgm:t>
        <a:bodyPr/>
        <a:lstStyle/>
        <a:p>
          <a:endParaRPr lang="es-ES"/>
        </a:p>
      </dgm:t>
    </dgm:pt>
    <dgm:pt modelId="{70807828-B9F4-45CA-9E80-32C957849FB1}" type="pres">
      <dgm:prSet presAssocID="{6681AD96-4C6B-4AFA-931A-C166060EC34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09A88E8-B893-462F-AF05-FC11B11357BC}" type="pres">
      <dgm:prSet presAssocID="{6681AD96-4C6B-4AFA-931A-C166060EC34D}" presName="aSpace" presStyleCnt="0"/>
      <dgm:spPr/>
    </dgm:pt>
    <dgm:pt modelId="{0BB85B11-2831-4692-8971-00363288EBBD}" type="pres">
      <dgm:prSet presAssocID="{337086D9-F5B8-41F7-AE16-D0B22A0E6F81}" presName="compNode" presStyleCnt="0"/>
      <dgm:spPr/>
    </dgm:pt>
    <dgm:pt modelId="{34CEA206-19A4-4236-94BF-6D24A09E1D88}" type="pres">
      <dgm:prSet presAssocID="{337086D9-F5B8-41F7-AE16-D0B22A0E6F81}" presName="noGeometry" presStyleCnt="0"/>
      <dgm:spPr/>
    </dgm:pt>
    <dgm:pt modelId="{B64E41BD-7905-4C03-8C7A-CFD03EC73904}" type="pres">
      <dgm:prSet presAssocID="{337086D9-F5B8-41F7-AE16-D0B22A0E6F81}" presName="childTextVisible" presStyleLbl="bgAccFollowNode1" presStyleIdx="1" presStyleCnt="3" custScaleX="10601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FDE5FF-8276-4AB7-B1FE-7148C70D37F0}" type="pres">
      <dgm:prSet presAssocID="{337086D9-F5B8-41F7-AE16-D0B22A0E6F81}" presName="childTextHidden" presStyleLbl="bgAccFollowNode1" presStyleIdx="1" presStyleCnt="3"/>
      <dgm:spPr/>
      <dgm:t>
        <a:bodyPr/>
        <a:lstStyle/>
        <a:p>
          <a:endParaRPr lang="es-ES"/>
        </a:p>
      </dgm:t>
    </dgm:pt>
    <dgm:pt modelId="{8A0DD4E1-3CE0-4342-99E2-C6D15DFFEF63}" type="pres">
      <dgm:prSet presAssocID="{337086D9-F5B8-41F7-AE16-D0B22A0E6F8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E556C4B-ABC5-48C6-B8FA-3EC381B253D9}" type="pres">
      <dgm:prSet presAssocID="{337086D9-F5B8-41F7-AE16-D0B22A0E6F81}" presName="aSpace" presStyleCnt="0"/>
      <dgm:spPr/>
    </dgm:pt>
    <dgm:pt modelId="{64305186-8A73-42CD-A591-32B2402E0E3F}" type="pres">
      <dgm:prSet presAssocID="{2572BF3B-41A9-496C-A42F-B5399F6CF859}" presName="compNode" presStyleCnt="0"/>
      <dgm:spPr/>
    </dgm:pt>
    <dgm:pt modelId="{86D53A77-5132-490B-AF89-F9567B45F4E1}" type="pres">
      <dgm:prSet presAssocID="{2572BF3B-41A9-496C-A42F-B5399F6CF859}" presName="noGeometry" presStyleCnt="0"/>
      <dgm:spPr/>
    </dgm:pt>
    <dgm:pt modelId="{51745EA9-A36F-46BD-B84E-2954A6F6026E}" type="pres">
      <dgm:prSet presAssocID="{2572BF3B-41A9-496C-A42F-B5399F6CF859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512212-9D44-4F98-92AD-A2FFAFF34619}" type="pres">
      <dgm:prSet presAssocID="{2572BF3B-41A9-496C-A42F-B5399F6CF859}" presName="childTextHidden" presStyleLbl="bgAccFollowNode1" presStyleIdx="2" presStyleCnt="3"/>
      <dgm:spPr/>
      <dgm:t>
        <a:bodyPr/>
        <a:lstStyle/>
        <a:p>
          <a:endParaRPr lang="es-ES"/>
        </a:p>
      </dgm:t>
    </dgm:pt>
    <dgm:pt modelId="{573CD937-CD97-4ABD-8AB9-16C71B9042AD}" type="pres">
      <dgm:prSet presAssocID="{2572BF3B-41A9-496C-A42F-B5399F6CF85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C5BF151-E70B-402C-80A3-7EC21FA4BAB9}" type="presOf" srcId="{404930D8-96CC-4962-85CB-37C467F4CFA5}" destId="{6D512212-9D44-4F98-92AD-A2FFAFF34619}" srcOrd="1" destOrd="0" presId="urn:microsoft.com/office/officeart/2005/8/layout/hProcess6"/>
    <dgm:cxn modelId="{A02C61B4-EEB5-4E33-8DDA-BA7EC41B0190}" type="presOf" srcId="{D2B73349-3AA5-418C-9DB5-A968EAECDD3C}" destId="{9AD33E49-0A8B-43BA-923F-8A63661BA866}" srcOrd="0" destOrd="0" presId="urn:microsoft.com/office/officeart/2005/8/layout/hProcess6"/>
    <dgm:cxn modelId="{223AA69D-E855-47BE-B533-D4AB1547AAC5}" type="presOf" srcId="{35B63BD1-585A-4051-A715-97DB40F755A2}" destId="{83C585E0-84E0-4338-AB37-1BD2CFC63F38}" srcOrd="0" destOrd="0" presId="urn:microsoft.com/office/officeart/2005/8/layout/hProcess6"/>
    <dgm:cxn modelId="{BEB2B3BB-95C2-4365-AEE1-3E952E808100}" srcId="{D2B73349-3AA5-418C-9DB5-A968EAECDD3C}" destId="{2572BF3B-41A9-496C-A42F-B5399F6CF859}" srcOrd="2" destOrd="0" parTransId="{BA2B1BBE-A5CD-4144-9017-89E6458F04D4}" sibTransId="{C72192EA-996B-4269-803A-A0B34A0E66ED}"/>
    <dgm:cxn modelId="{0EA8018E-361E-4B00-BBDA-50ACC2ABDA2A}" srcId="{D2B73349-3AA5-418C-9DB5-A968EAECDD3C}" destId="{6681AD96-4C6B-4AFA-931A-C166060EC34D}" srcOrd="0" destOrd="0" parTransId="{EA2BA1A7-5753-49E5-AFEE-F7B4F6D3A326}" sibTransId="{70A41465-7F93-451C-899B-6B0C4B1A9962}"/>
    <dgm:cxn modelId="{6C87A419-F2A6-4726-84FF-C3B7FC2EBE53}" type="presOf" srcId="{D13B53C7-3021-426B-9426-78B11B9E2DB4}" destId="{B64E41BD-7905-4C03-8C7A-CFD03EC73904}" srcOrd="0" destOrd="0" presId="urn:microsoft.com/office/officeart/2005/8/layout/hProcess6"/>
    <dgm:cxn modelId="{C2C70411-DEDA-4450-AB54-31C922313858}" type="presOf" srcId="{2572BF3B-41A9-496C-A42F-B5399F6CF859}" destId="{573CD937-CD97-4ABD-8AB9-16C71B9042AD}" srcOrd="0" destOrd="0" presId="urn:microsoft.com/office/officeart/2005/8/layout/hProcess6"/>
    <dgm:cxn modelId="{BB33DB7B-3939-44BB-92CF-77BDDBD4B363}" type="presOf" srcId="{35B63BD1-585A-4051-A715-97DB40F755A2}" destId="{F90D58D8-9F59-424C-873D-E72435F98CB2}" srcOrd="1" destOrd="0" presId="urn:microsoft.com/office/officeart/2005/8/layout/hProcess6"/>
    <dgm:cxn modelId="{10C63BD6-2680-442E-874E-D121FFC87A71}" type="presOf" srcId="{337086D9-F5B8-41F7-AE16-D0B22A0E6F81}" destId="{8A0DD4E1-3CE0-4342-99E2-C6D15DFFEF63}" srcOrd="0" destOrd="0" presId="urn:microsoft.com/office/officeart/2005/8/layout/hProcess6"/>
    <dgm:cxn modelId="{D475AADF-1B01-4F06-8643-CF3F1DEE022A}" srcId="{D2B73349-3AA5-418C-9DB5-A968EAECDD3C}" destId="{337086D9-F5B8-41F7-AE16-D0B22A0E6F81}" srcOrd="1" destOrd="0" parTransId="{51D91929-F3D6-4C48-8C4B-30158D500B09}" sibTransId="{23E60AA7-6410-4DAB-9FF7-3EFE3BE059BC}"/>
    <dgm:cxn modelId="{AFF3052C-E2AC-4700-B9DB-A040F1321D6C}" srcId="{337086D9-F5B8-41F7-AE16-D0B22A0E6F81}" destId="{D13B53C7-3021-426B-9426-78B11B9E2DB4}" srcOrd="0" destOrd="0" parTransId="{9DF8425E-3BB2-4F41-894F-C6CECC946A9E}" sibTransId="{E2FAC202-E399-4737-BCFB-53C4F6284DFC}"/>
    <dgm:cxn modelId="{61694A70-BC0D-49ED-BECF-8D292068FFC4}" srcId="{6681AD96-4C6B-4AFA-931A-C166060EC34D}" destId="{35B63BD1-585A-4051-A715-97DB40F755A2}" srcOrd="0" destOrd="0" parTransId="{BD685D3A-EBDC-40CB-AAB8-D31DF07050D9}" sibTransId="{0E716944-AEFE-42A9-862B-96081D564045}"/>
    <dgm:cxn modelId="{72E576E4-35F8-41AA-957F-6407953B347F}" type="presOf" srcId="{D13B53C7-3021-426B-9426-78B11B9E2DB4}" destId="{F2FDE5FF-8276-4AB7-B1FE-7148C70D37F0}" srcOrd="1" destOrd="0" presId="urn:microsoft.com/office/officeart/2005/8/layout/hProcess6"/>
    <dgm:cxn modelId="{ED97A673-0197-4198-8D0E-486F0EC9B20E}" type="presOf" srcId="{404930D8-96CC-4962-85CB-37C467F4CFA5}" destId="{51745EA9-A36F-46BD-B84E-2954A6F6026E}" srcOrd="0" destOrd="0" presId="urn:microsoft.com/office/officeart/2005/8/layout/hProcess6"/>
    <dgm:cxn modelId="{94C4CDF9-5E7F-49C8-84D3-47AEB9ACB13A}" type="presOf" srcId="{6681AD96-4C6B-4AFA-931A-C166060EC34D}" destId="{70807828-B9F4-45CA-9E80-32C957849FB1}" srcOrd="0" destOrd="0" presId="urn:microsoft.com/office/officeart/2005/8/layout/hProcess6"/>
    <dgm:cxn modelId="{D231CB52-2528-43EA-BB32-39167F6B8FD0}" srcId="{2572BF3B-41A9-496C-A42F-B5399F6CF859}" destId="{404930D8-96CC-4962-85CB-37C467F4CFA5}" srcOrd="0" destOrd="0" parTransId="{2508F5D7-BCA1-4E85-9666-A85D274BA9B6}" sibTransId="{1D6E3BAC-7887-4821-A946-21281E32FD95}"/>
    <dgm:cxn modelId="{FC0C07CB-8F36-43F4-B05A-2A45DB762E2A}" type="presParOf" srcId="{9AD33E49-0A8B-43BA-923F-8A63661BA866}" destId="{BB7817A4-7EA3-4C5E-B7EB-6891EF66D173}" srcOrd="0" destOrd="0" presId="urn:microsoft.com/office/officeart/2005/8/layout/hProcess6"/>
    <dgm:cxn modelId="{CCBE7F4C-DB83-4857-B9C9-08164AF57B94}" type="presParOf" srcId="{BB7817A4-7EA3-4C5E-B7EB-6891EF66D173}" destId="{E83B18EC-9811-45A0-8FDC-7B79E5062CC0}" srcOrd="0" destOrd="0" presId="urn:microsoft.com/office/officeart/2005/8/layout/hProcess6"/>
    <dgm:cxn modelId="{1AAC592F-FF16-45BE-A209-25CB942042C1}" type="presParOf" srcId="{BB7817A4-7EA3-4C5E-B7EB-6891EF66D173}" destId="{83C585E0-84E0-4338-AB37-1BD2CFC63F38}" srcOrd="1" destOrd="0" presId="urn:microsoft.com/office/officeart/2005/8/layout/hProcess6"/>
    <dgm:cxn modelId="{A68CAB93-C7C8-4965-8CBE-2792473C70DB}" type="presParOf" srcId="{BB7817A4-7EA3-4C5E-B7EB-6891EF66D173}" destId="{F90D58D8-9F59-424C-873D-E72435F98CB2}" srcOrd="2" destOrd="0" presId="urn:microsoft.com/office/officeart/2005/8/layout/hProcess6"/>
    <dgm:cxn modelId="{8956A738-5857-48F9-A41A-1F5EFD6DC02B}" type="presParOf" srcId="{BB7817A4-7EA3-4C5E-B7EB-6891EF66D173}" destId="{70807828-B9F4-45CA-9E80-32C957849FB1}" srcOrd="3" destOrd="0" presId="urn:microsoft.com/office/officeart/2005/8/layout/hProcess6"/>
    <dgm:cxn modelId="{3058CD8B-58C5-4653-9064-6A61E65151A2}" type="presParOf" srcId="{9AD33E49-0A8B-43BA-923F-8A63661BA866}" destId="{F09A88E8-B893-462F-AF05-FC11B11357BC}" srcOrd="1" destOrd="0" presId="urn:microsoft.com/office/officeart/2005/8/layout/hProcess6"/>
    <dgm:cxn modelId="{01DF7EC5-32C4-4526-97CB-92942CC35910}" type="presParOf" srcId="{9AD33E49-0A8B-43BA-923F-8A63661BA866}" destId="{0BB85B11-2831-4692-8971-00363288EBBD}" srcOrd="2" destOrd="0" presId="urn:microsoft.com/office/officeart/2005/8/layout/hProcess6"/>
    <dgm:cxn modelId="{B827935E-BF46-4DB6-8032-59CF4F542BEF}" type="presParOf" srcId="{0BB85B11-2831-4692-8971-00363288EBBD}" destId="{34CEA206-19A4-4236-94BF-6D24A09E1D88}" srcOrd="0" destOrd="0" presId="urn:microsoft.com/office/officeart/2005/8/layout/hProcess6"/>
    <dgm:cxn modelId="{D41A0160-2C3B-442D-BA20-6D6B3BDEB34B}" type="presParOf" srcId="{0BB85B11-2831-4692-8971-00363288EBBD}" destId="{B64E41BD-7905-4C03-8C7A-CFD03EC73904}" srcOrd="1" destOrd="0" presId="urn:microsoft.com/office/officeart/2005/8/layout/hProcess6"/>
    <dgm:cxn modelId="{3422EB1D-0381-4029-8AC5-B6A71CFE9172}" type="presParOf" srcId="{0BB85B11-2831-4692-8971-00363288EBBD}" destId="{F2FDE5FF-8276-4AB7-B1FE-7148C70D37F0}" srcOrd="2" destOrd="0" presId="urn:microsoft.com/office/officeart/2005/8/layout/hProcess6"/>
    <dgm:cxn modelId="{D1C8F32E-77D0-4989-B8CE-58582E79E175}" type="presParOf" srcId="{0BB85B11-2831-4692-8971-00363288EBBD}" destId="{8A0DD4E1-3CE0-4342-99E2-C6D15DFFEF63}" srcOrd="3" destOrd="0" presId="urn:microsoft.com/office/officeart/2005/8/layout/hProcess6"/>
    <dgm:cxn modelId="{04A5CF80-8644-4851-8B63-2AB7ECA1E2C0}" type="presParOf" srcId="{9AD33E49-0A8B-43BA-923F-8A63661BA866}" destId="{BE556C4B-ABC5-48C6-B8FA-3EC381B253D9}" srcOrd="3" destOrd="0" presId="urn:microsoft.com/office/officeart/2005/8/layout/hProcess6"/>
    <dgm:cxn modelId="{DA713145-8B2F-4016-8D0A-9B6A9EC67BBC}" type="presParOf" srcId="{9AD33E49-0A8B-43BA-923F-8A63661BA866}" destId="{64305186-8A73-42CD-A591-32B2402E0E3F}" srcOrd="4" destOrd="0" presId="urn:microsoft.com/office/officeart/2005/8/layout/hProcess6"/>
    <dgm:cxn modelId="{0D654760-5FF6-4E9C-A76B-991E82665151}" type="presParOf" srcId="{64305186-8A73-42CD-A591-32B2402E0E3F}" destId="{86D53A77-5132-490B-AF89-F9567B45F4E1}" srcOrd="0" destOrd="0" presId="urn:microsoft.com/office/officeart/2005/8/layout/hProcess6"/>
    <dgm:cxn modelId="{D4E6BC2D-4C2D-4B0F-8CDF-CC6A901FA98C}" type="presParOf" srcId="{64305186-8A73-42CD-A591-32B2402E0E3F}" destId="{51745EA9-A36F-46BD-B84E-2954A6F6026E}" srcOrd="1" destOrd="0" presId="urn:microsoft.com/office/officeart/2005/8/layout/hProcess6"/>
    <dgm:cxn modelId="{62902ECE-A1B5-457A-B791-9FF9E5252ECA}" type="presParOf" srcId="{64305186-8A73-42CD-A591-32B2402E0E3F}" destId="{6D512212-9D44-4F98-92AD-A2FFAFF34619}" srcOrd="2" destOrd="0" presId="urn:microsoft.com/office/officeart/2005/8/layout/hProcess6"/>
    <dgm:cxn modelId="{BA347805-0C5E-45A0-AA6A-3052D0E35D6A}" type="presParOf" srcId="{64305186-8A73-42CD-A591-32B2402E0E3F}" destId="{573CD937-CD97-4ABD-8AB9-16C71B9042AD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A0BFB-C94C-4524-8AE1-DE0536F90BDD}">
      <dsp:nvSpPr>
        <dsp:cNvPr id="0" name=""/>
        <dsp:cNvSpPr/>
      </dsp:nvSpPr>
      <dsp:spPr>
        <a:xfrm>
          <a:off x="339028" y="1011"/>
          <a:ext cx="2801011" cy="168060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/>
            <a:t>NORMATIVO</a:t>
          </a:r>
          <a:endParaRPr lang="es-ES" sz="2500" b="1" kern="1200" dirty="0"/>
        </a:p>
      </dsp:txBody>
      <dsp:txXfrm>
        <a:off x="339028" y="1011"/>
        <a:ext cx="2801011" cy="1680606"/>
      </dsp:txXfrm>
    </dsp:sp>
    <dsp:sp modelId="{EF8BEC1E-9200-4F60-8C17-C8C7B39B0B13}">
      <dsp:nvSpPr>
        <dsp:cNvPr id="0" name=""/>
        <dsp:cNvSpPr/>
      </dsp:nvSpPr>
      <dsp:spPr>
        <a:xfrm>
          <a:off x="4229325" y="1011"/>
          <a:ext cx="2801011" cy="1680606"/>
        </a:xfrm>
        <a:prstGeom prst="rect">
          <a:avLst/>
        </a:prstGeom>
        <a:solidFill>
          <a:schemeClr val="accent1">
            <a:shade val="80000"/>
            <a:hueOff val="230581"/>
            <a:satOff val="-30388"/>
            <a:lumOff val="1495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/>
            <a:t>INFORMATICO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/>
            <a:t>PROCEDIMENTAL</a:t>
          </a:r>
          <a:endParaRPr lang="es-ES" sz="2500" b="1" kern="1200" dirty="0"/>
        </a:p>
      </dsp:txBody>
      <dsp:txXfrm>
        <a:off x="4229325" y="1011"/>
        <a:ext cx="2801011" cy="1680606"/>
      </dsp:txXfrm>
    </dsp:sp>
    <dsp:sp modelId="{7332F4E6-D2EC-44A5-8644-058A8DE17299}">
      <dsp:nvSpPr>
        <dsp:cNvPr id="0" name=""/>
        <dsp:cNvSpPr/>
      </dsp:nvSpPr>
      <dsp:spPr>
        <a:xfrm>
          <a:off x="357179" y="1961719"/>
          <a:ext cx="2801011" cy="1680606"/>
        </a:xfrm>
        <a:prstGeom prst="rect">
          <a:avLst/>
        </a:prstGeom>
        <a:solidFill>
          <a:schemeClr val="accent1">
            <a:shade val="80000"/>
            <a:hueOff val="461163"/>
            <a:satOff val="-60776"/>
            <a:lumOff val="299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>
              <a:solidFill>
                <a:schemeClr val="tx1"/>
              </a:solidFill>
            </a:rPr>
            <a:t>INFRAESTRUCTURA</a:t>
          </a:r>
          <a:endParaRPr lang="es-ES" sz="2500" b="1" kern="1200" dirty="0">
            <a:solidFill>
              <a:schemeClr val="tx1"/>
            </a:solidFill>
          </a:endParaRPr>
        </a:p>
      </dsp:txBody>
      <dsp:txXfrm>
        <a:off x="357179" y="1961719"/>
        <a:ext cx="2801011" cy="1680606"/>
      </dsp:txXfrm>
    </dsp:sp>
    <dsp:sp modelId="{B6D3426F-7578-4A54-B61C-F5B55BAD4D12}">
      <dsp:nvSpPr>
        <dsp:cNvPr id="0" name=""/>
        <dsp:cNvSpPr/>
      </dsp:nvSpPr>
      <dsp:spPr>
        <a:xfrm>
          <a:off x="4271340" y="1961719"/>
          <a:ext cx="2801011" cy="1680606"/>
        </a:xfrm>
        <a:prstGeom prst="rect">
          <a:avLst/>
        </a:prstGeom>
        <a:solidFill>
          <a:schemeClr val="accent1">
            <a:shade val="80000"/>
            <a:hueOff val="691744"/>
            <a:satOff val="-91164"/>
            <a:lumOff val="448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>
              <a:solidFill>
                <a:schemeClr val="accent1"/>
              </a:solidFill>
            </a:rPr>
            <a:t>CAPACITACION</a:t>
          </a:r>
          <a:endParaRPr lang="es-ES" sz="2500" b="1" kern="1200" dirty="0">
            <a:solidFill>
              <a:schemeClr val="accent1"/>
            </a:solidFill>
          </a:endParaRPr>
        </a:p>
      </dsp:txBody>
      <dsp:txXfrm>
        <a:off x="4271340" y="1961719"/>
        <a:ext cx="2801011" cy="16806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C585E0-84E0-4338-AB37-1BD2CFC63F38}">
      <dsp:nvSpPr>
        <dsp:cNvPr id="0" name=""/>
        <dsp:cNvSpPr/>
      </dsp:nvSpPr>
      <dsp:spPr>
        <a:xfrm>
          <a:off x="395520" y="0"/>
          <a:ext cx="1565165" cy="136815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/>
            <a:t>REGISTRO</a:t>
          </a:r>
          <a:endParaRPr lang="es-ES" sz="1000" b="1" kern="1200" dirty="0"/>
        </a:p>
      </dsp:txBody>
      <dsp:txXfrm>
        <a:off x="786811" y="205223"/>
        <a:ext cx="763018" cy="957706"/>
      </dsp:txXfrm>
    </dsp:sp>
    <dsp:sp modelId="{70807828-B9F4-45CA-9E80-32C957849FB1}">
      <dsp:nvSpPr>
        <dsp:cNvPr id="0" name=""/>
        <dsp:cNvSpPr/>
      </dsp:nvSpPr>
      <dsp:spPr>
        <a:xfrm>
          <a:off x="4228" y="292784"/>
          <a:ext cx="782582" cy="782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24 HS.</a:t>
          </a:r>
          <a:endParaRPr lang="es-ES" sz="1400" kern="1200" dirty="0"/>
        </a:p>
      </dsp:txBody>
      <dsp:txXfrm>
        <a:off x="118834" y="407390"/>
        <a:ext cx="553370" cy="553370"/>
      </dsp:txXfrm>
    </dsp:sp>
    <dsp:sp modelId="{B64E41BD-7905-4C03-8C7A-CFD03EC73904}">
      <dsp:nvSpPr>
        <dsp:cNvPr id="0" name=""/>
        <dsp:cNvSpPr/>
      </dsp:nvSpPr>
      <dsp:spPr>
        <a:xfrm>
          <a:off x="2402759" y="0"/>
          <a:ext cx="1659357" cy="136815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11430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/>
            <a:t>PRESENTACION</a:t>
          </a:r>
          <a:endParaRPr lang="es-ES" sz="900" b="1" kern="1200" dirty="0"/>
        </a:p>
      </dsp:txBody>
      <dsp:txXfrm>
        <a:off x="2817598" y="205223"/>
        <a:ext cx="808937" cy="957706"/>
      </dsp:txXfrm>
    </dsp:sp>
    <dsp:sp modelId="{8A0DD4E1-3CE0-4342-99E2-C6D15DFFEF63}">
      <dsp:nvSpPr>
        <dsp:cNvPr id="0" name=""/>
        <dsp:cNvSpPr/>
      </dsp:nvSpPr>
      <dsp:spPr>
        <a:xfrm>
          <a:off x="2058563" y="292784"/>
          <a:ext cx="782582" cy="782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48 HS.</a:t>
          </a:r>
          <a:endParaRPr lang="es-ES" sz="1400" kern="1200" dirty="0"/>
        </a:p>
      </dsp:txBody>
      <dsp:txXfrm>
        <a:off x="2173169" y="407390"/>
        <a:ext cx="553370" cy="553370"/>
      </dsp:txXfrm>
    </dsp:sp>
    <dsp:sp modelId="{51745EA9-A36F-46BD-B84E-2954A6F6026E}">
      <dsp:nvSpPr>
        <dsp:cNvPr id="0" name=""/>
        <dsp:cNvSpPr/>
      </dsp:nvSpPr>
      <dsp:spPr>
        <a:xfrm>
          <a:off x="4551285" y="0"/>
          <a:ext cx="1565165" cy="136815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/>
            <a:t>DESPACHO</a:t>
          </a:r>
          <a:endParaRPr lang="es-ES" sz="1000" b="1" kern="1200" dirty="0"/>
        </a:p>
      </dsp:txBody>
      <dsp:txXfrm>
        <a:off x="4942576" y="205223"/>
        <a:ext cx="763018" cy="957706"/>
      </dsp:txXfrm>
    </dsp:sp>
    <dsp:sp modelId="{573CD937-CD97-4ABD-8AB9-16C71B9042AD}">
      <dsp:nvSpPr>
        <dsp:cNvPr id="0" name=""/>
        <dsp:cNvSpPr/>
      </dsp:nvSpPr>
      <dsp:spPr>
        <a:xfrm>
          <a:off x="4159993" y="292784"/>
          <a:ext cx="782582" cy="782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72 HS.</a:t>
          </a:r>
          <a:endParaRPr lang="es-ES" sz="1400" kern="1200" dirty="0"/>
        </a:p>
      </dsp:txBody>
      <dsp:txXfrm>
        <a:off x="4274599" y="407390"/>
        <a:ext cx="553370" cy="553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06DB53-3AD7-4E43-9496-C759BB46A2CA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10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PY"/>
          </a:p>
        </p:txBody>
      </p:sp>
      <p:sp>
        <p:nvSpPr>
          <p:cNvPr id="11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41D2657-7375-4222-AF4E-52DE216B9718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4E0D9-7670-4273-9AB9-6DA1D8E45EC5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F1F30-8E9C-417F-BBF5-EEA487AFA59B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302DB-F9BE-4A12-A490-F171CA417FE2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EC5F8-47BB-4C91-B683-579C06078ED7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88F8D-29FC-46F2-8CE1-9EA1CD3A6AAB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EBCF-0512-4B62-956C-81CE43A7651D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562E4-35FC-487E-A710-937084AF2EED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8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8165A8E-C36C-454C-AD5E-7A8A724C4174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7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7ED247-768E-44EA-B6B7-0C26E12CE3C6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6" name="9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D62B8E0-3C7E-42BD-9D05-5199D1AE7D78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  <p:sp>
        <p:nvSpPr>
          <p:cNvPr id="7" name="11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20F1B-CAAC-4C62-8AF8-0EFBD6226D64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8" name="1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D0ADD5-FFDB-4A04-B261-EA6362AB1B56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5CD62-BF3D-4B09-B0F4-9B8FC261D426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32148-D9F0-49C3-9F05-3406354ABDC4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725FE-9274-4008-AB1E-B8771055AC8B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9043F5C-E0FF-47B7-AFD3-B41B9C1A0AA2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71B9C-5EDF-4686-A328-3276B936AE1C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B9941-2C86-4051-A808-2EBA0B68D930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205066-5C42-4D00-88E2-C20F3EB9643F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10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54BBEB78-268D-4133-869A-0F7D1CDA5F55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  <p:sp>
        <p:nvSpPr>
          <p:cNvPr id="11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P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2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249752-9393-473A-B934-FE14D6472998}" type="datetimeFigureOut">
              <a:rPr lang="es-PY"/>
              <a:pPr>
                <a:defRPr/>
              </a:pPr>
              <a:t>27/07/2016</a:t>
            </a:fld>
            <a:endParaRPr lang="es-P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PY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C80566-F2BA-4BE1-981E-1A34C021ADC4}" type="slidenum">
              <a:rPr lang="es-PY"/>
              <a:pPr>
                <a:defRPr/>
              </a:pPr>
              <a:t>‹Nº›</a:t>
            </a:fld>
            <a:endParaRPr lang="es-P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3" r:id="rId2"/>
    <p:sldLayoutId id="2147483738" r:id="rId3"/>
    <p:sldLayoutId id="2147483739" r:id="rId4"/>
    <p:sldLayoutId id="2147483740" r:id="rId5"/>
    <p:sldLayoutId id="2147483734" r:id="rId6"/>
    <p:sldLayoutId id="2147483741" r:id="rId7"/>
    <p:sldLayoutId id="2147483735" r:id="rId8"/>
    <p:sldLayoutId id="2147483742" r:id="rId9"/>
    <p:sldLayoutId id="2147483736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9BBB5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8064A2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uana.gov.py/index.html" TargetMode="External"/><Relationship Id="rId2" Type="http://schemas.openxmlformats.org/officeDocument/2006/relationships/hyperlink" Target="https://www.google.com.py/url?sa=t&amp;rct=j&amp;q=&amp;esrc=s&amp;source=web&amp;cd=3&amp;cad=rja&amp;uact=8&amp;ved=0ahUKEwigp5_Hn4fOAhUCkZAKHZNMAtAQFggyMAI&amp;url=https://en.wikipedia.org/wiki/International_Air_Transport_Association&amp;usg=AFQjCNHY0Pds68glb6mkiHMjga-12y05RA&amp;sig2=KdK7-wqpEV4yAaNB_xkG2A&amp;bvm=bv.127521224,d.Y2I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5.pn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//upload.wikimedia.org/wikipedia/en/6/62/International_Civil_Aviation_Organization_logo.sv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File:WCO_bilingual_white_background.jpg" TargetMode="External"/><Relationship Id="rId5" Type="http://schemas.openxmlformats.org/officeDocument/2006/relationships/image" Target="../media/image10.png"/><Relationship Id="rId4" Type="http://schemas.openxmlformats.org/officeDocument/2006/relationships/hyperlink" Target="//upload.wikimedia.org/wikipedia/commons/4/46/Logo_WTO-OMC.svg" TargetMode="External"/><Relationship Id="rId9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3.jpeg"/><Relationship Id="rId7" Type="http://schemas.openxmlformats.org/officeDocument/2006/relationships/diagramLayout" Target="../diagrams/layout2.xml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image" Target="../media/image16.jpeg"/><Relationship Id="rId10" Type="http://schemas.microsoft.com/office/2007/relationships/diagramDrawing" Target="../diagrams/drawing2.xml"/><Relationship Id="rId4" Type="http://schemas.openxmlformats.org/officeDocument/2006/relationships/image" Target="../media/image17.jpeg"/><Relationship Id="rId9" Type="http://schemas.openxmlformats.org/officeDocument/2006/relationships/diagramColors" Target="../diagrams/colors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4.jpeg"/><Relationship Id="rId3" Type="http://schemas.openxmlformats.org/officeDocument/2006/relationships/hyperlink" Target="http://www.aduana.gov.py/index.html" TargetMode="External"/><Relationship Id="rId7" Type="http://schemas.openxmlformats.org/officeDocument/2006/relationships/image" Target="../media/image21.png"/><Relationship Id="rId12" Type="http://schemas.openxmlformats.org/officeDocument/2006/relationships/image" Target="../media/image2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jpeg"/><Relationship Id="rId11" Type="http://schemas.openxmlformats.org/officeDocument/2006/relationships/hyperlink" Target="http://s662.photobucket.com/user/snao12/media/DSC_7607.jpg.html" TargetMode="External"/><Relationship Id="rId5" Type="http://schemas.openxmlformats.org/officeDocument/2006/relationships/image" Target="../media/image19.jpeg"/><Relationship Id="rId15" Type="http://schemas.openxmlformats.org/officeDocument/2006/relationships/image" Target="../media/image26.png"/><Relationship Id="rId10" Type="http://schemas.openxmlformats.org/officeDocument/2006/relationships/image" Target="../media/image22.jpeg"/><Relationship Id="rId4" Type="http://schemas.openxmlformats.org/officeDocument/2006/relationships/image" Target="../media/image3.jpeg"/><Relationship Id="rId9" Type="http://schemas.openxmlformats.org/officeDocument/2006/relationships/image" Target="../media/image18.png"/><Relationship Id="rId1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hyperlink" Target="http://viajarfull.com/wp-content/uploads/2013/07/avianca.jpg" TargetMode="External"/><Relationship Id="rId18" Type="http://schemas.openxmlformats.org/officeDocument/2006/relationships/image" Target="../media/image36.png"/><Relationship Id="rId26" Type="http://schemas.openxmlformats.org/officeDocument/2006/relationships/image" Target="../media/image41.gif"/><Relationship Id="rId3" Type="http://schemas.openxmlformats.org/officeDocument/2006/relationships/image" Target="../media/image3.jpeg"/><Relationship Id="rId21" Type="http://schemas.openxmlformats.org/officeDocument/2006/relationships/image" Target="../media/image38.jpeg"/><Relationship Id="rId7" Type="http://schemas.openxmlformats.org/officeDocument/2006/relationships/hyperlink" Target="https://upload.wikimedia.org/wikipedia/commons/e/e8/TAM_Airlines_Logo.svg" TargetMode="External"/><Relationship Id="rId12" Type="http://schemas.openxmlformats.org/officeDocument/2006/relationships/image" Target="../media/image33.jpeg"/><Relationship Id="rId17" Type="http://schemas.openxmlformats.org/officeDocument/2006/relationships/hyperlink" Target="http://vignette4.wikia.nocookie.net/logopedia/images/9/93/Copa_Airlines.svg/revision/latest?cb=20100515064801" TargetMode="External"/><Relationship Id="rId25" Type="http://schemas.openxmlformats.org/officeDocument/2006/relationships/hyperlink" Target="http://www.google.com.py/url?url=http://www.aviareps.com/industry/growing-your-airline/&amp;rct=j&amp;frm=1&amp;q=&amp;esrc=s&amp;sa=U&amp;ved=0ahUKEwiNrIOQwMDLAhWKHJAKHRGrCwwQwW4IKTAK&amp;usg=AFQjCNG7ecTnft0JKWL_wBUpzxDMpKiMNg" TargetMode="External"/><Relationship Id="rId2" Type="http://schemas.openxmlformats.org/officeDocument/2006/relationships/hyperlink" Target="http://www.aduana.gov.py/index.html" TargetMode="External"/><Relationship Id="rId16" Type="http://schemas.openxmlformats.org/officeDocument/2006/relationships/image" Target="../media/image35.gif"/><Relationship Id="rId20" Type="http://schemas.openxmlformats.org/officeDocument/2006/relationships/hyperlink" Target="http://www.aircargonews.net/uploads/pics/centurion-cargo_logo_pdf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hyperlink" Target="http://viajarfull.com/wp-content/uploads/2013/07/taca.jpg" TargetMode="External"/><Relationship Id="rId24" Type="http://schemas.openxmlformats.org/officeDocument/2006/relationships/hyperlink" Target="http://www.google.com.py/url?url=http://boliviamia.net/bolivia-vuelos-reservar.php?name=Vuelo%20La%20Paz%20-%20Uyuni%20-%20La%20Paz&amp;rct=j&amp;frm=1&amp;q=&amp;esrc=s&amp;sa=U&amp;ved=0ahUKEwiNrIOQwMDLAhWKHJAKHRGrCwwQwW4IFzAB&amp;usg=AFQjCNH5UMiKHkm4CSFk1tpPXUuoEA7l0g" TargetMode="External"/><Relationship Id="rId5" Type="http://schemas.openxmlformats.org/officeDocument/2006/relationships/image" Target="../media/image29.png"/><Relationship Id="rId15" Type="http://schemas.openxmlformats.org/officeDocument/2006/relationships/hyperlink" Target="http://viajarfull.com/wp-content/uploads/2013/07/aerolineas-argentinas-logo.gif" TargetMode="External"/><Relationship Id="rId23" Type="http://schemas.openxmlformats.org/officeDocument/2006/relationships/image" Target="../media/image40.png"/><Relationship Id="rId28" Type="http://schemas.openxmlformats.org/officeDocument/2006/relationships/image" Target="../media/image42.png"/><Relationship Id="rId10" Type="http://schemas.openxmlformats.org/officeDocument/2006/relationships/image" Target="../media/image32.png"/><Relationship Id="rId19" Type="http://schemas.openxmlformats.org/officeDocument/2006/relationships/image" Target="../media/image37.png"/><Relationship Id="rId4" Type="http://schemas.openxmlformats.org/officeDocument/2006/relationships/image" Target="../media/image28.png"/><Relationship Id="rId9" Type="http://schemas.openxmlformats.org/officeDocument/2006/relationships/hyperlink" Target="https://upload.wikimedia.org/wikipedia/commons/5/52/LAN_Airlines_logo.svg" TargetMode="External"/><Relationship Id="rId14" Type="http://schemas.openxmlformats.org/officeDocument/2006/relationships/image" Target="../media/image34.jpeg"/><Relationship Id="rId22" Type="http://schemas.openxmlformats.org/officeDocument/2006/relationships/image" Target="../media/image39.jpeg"/><Relationship Id="rId27" Type="http://schemas.openxmlformats.org/officeDocument/2006/relationships/hyperlink" Target="http://www.alas.uy/mvdcms/alasuruguay/mvdcms/acategoria.aspx?2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duana.gov.py/index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smtClean="0"/>
              <a:t>DIRECCION NACIONAL DE ADUANAS</a:t>
            </a:r>
            <a:endParaRPr lang="es-PY" sz="3000" smtClean="0"/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grpSp>
        <p:nvGrpSpPr>
          <p:cNvPr id="11" name="10 Grupo"/>
          <p:cNvGrpSpPr/>
          <p:nvPr/>
        </p:nvGrpSpPr>
        <p:grpSpPr>
          <a:xfrm>
            <a:off x="2405090" y="3643314"/>
            <a:ext cx="4238612" cy="1262793"/>
            <a:chOff x="2405090" y="3857628"/>
            <a:chExt cx="4238612" cy="1262793"/>
          </a:xfrm>
        </p:grpSpPr>
        <p:pic>
          <p:nvPicPr>
            <p:cNvPr id="6146" name="Picture 2" descr="EUROCONTROL adjudica un contrato de 43 millones de euros a un consorcio liderado por Bul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05090" y="3857628"/>
              <a:ext cx="2238348" cy="1262793"/>
            </a:xfrm>
            <a:prstGeom prst="rect">
              <a:avLst/>
            </a:prstGeom>
            <a:noFill/>
          </p:spPr>
        </p:pic>
        <p:sp>
          <p:nvSpPr>
            <p:cNvPr id="10" name="9 CuadroTexto"/>
            <p:cNvSpPr txBox="1"/>
            <p:nvPr/>
          </p:nvSpPr>
          <p:spPr>
            <a:xfrm>
              <a:off x="3929058" y="4000504"/>
              <a:ext cx="271464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6000" b="1" dirty="0">
                  <a:solidFill>
                    <a:schemeClr val="accent1"/>
                  </a:solidFill>
                  <a:latin typeface="Aharoni" pitchFamily="2" charset="-79"/>
                  <a:cs typeface="Aharoni" pitchFamily="2" charset="-79"/>
                </a:rPr>
                <a:t> </a:t>
              </a:r>
              <a:r>
                <a:rPr lang="es-ES" sz="6000" b="1" dirty="0" smtClean="0">
                  <a:solidFill>
                    <a:schemeClr val="accent1"/>
                  </a:solidFill>
                  <a:latin typeface="Aharoni" pitchFamily="2" charset="-79"/>
                  <a:cs typeface="Aharoni" pitchFamily="2" charset="-79"/>
                </a:rPr>
                <a:t>TEMA</a:t>
              </a:r>
              <a:endParaRPr lang="es-ES" sz="6000" b="1" dirty="0">
                <a:solidFill>
                  <a:schemeClr val="accent1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27584" y="1628800"/>
            <a:ext cx="777686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3600" b="1" dirty="0" smtClean="0"/>
              <a:t>TRANSMISIÓN ELECTRÓNICA MANIFESTO DE CARGA AÉREA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135717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51520" y="1412776"/>
            <a:ext cx="8568952" cy="4104456"/>
          </a:xfrm>
        </p:spPr>
        <p:txBody>
          <a:bodyPr/>
          <a:lstStyle/>
          <a:p>
            <a:pPr marL="114300" indent="0" algn="ctr"/>
            <a:r>
              <a:rPr lang="es-ES" dirty="0" smtClean="0">
                <a:solidFill>
                  <a:schemeClr val="bg1"/>
                </a:solidFill>
                <a:latin typeface="Arial Black" pitchFamily="34" charset="0"/>
              </a:rPr>
              <a:t>CONVENIO</a:t>
            </a:r>
            <a:r>
              <a:rPr lang="es-ES" sz="20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20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20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20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20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20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2800" b="1" dirty="0" smtClean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I.A.T.A</a:t>
            </a:r>
            <a:r>
              <a:rPr lang="es-ES" sz="2800" b="1" dirty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.</a:t>
            </a:r>
            <a:r>
              <a:rPr lang="es-ES" sz="2800" b="1" dirty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  <a:hlinkClick r:id="rId2"/>
              </a:rPr>
              <a:t> </a:t>
            </a:r>
            <a:r>
              <a:rPr lang="es-ES" sz="2800" b="1" dirty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/>
            </a:r>
            <a:br>
              <a:rPr lang="es-ES" sz="2800" b="1" dirty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</a:br>
            <a:r>
              <a:rPr lang="es-E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(International Air </a:t>
            </a:r>
            <a:r>
              <a:rPr lang="es-E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Transport</a:t>
            </a:r>
            <a:r>
              <a:rPr lang="es-E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Association</a:t>
            </a:r>
            <a:r>
              <a:rPr lang="es-E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br>
              <a:rPr lang="es-E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E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ES" sz="3200" b="1" dirty="0" smtClean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D.N.A</a:t>
            </a:r>
            <a:r>
              <a:rPr lang="es-ES" sz="3200" b="1" dirty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. </a:t>
            </a:r>
            <a:r>
              <a:rPr lang="es-ES" sz="2000" b="1" dirty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/>
            </a:r>
            <a:br>
              <a:rPr lang="es-ES" sz="2000" b="1" dirty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</a:br>
            <a:r>
              <a:rPr lang="es-E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(Dirección Nacional de Aduanas)</a:t>
            </a:r>
            <a:br>
              <a:rPr lang="es-E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s-ES" sz="3000" dirty="0" smtClean="0">
              <a:solidFill>
                <a:schemeClr val="tx1"/>
              </a:solidFill>
            </a:endParaRPr>
          </a:p>
          <a:p>
            <a:pPr marL="114300" indent="0" algn="ctr">
              <a:buNone/>
            </a:pPr>
            <a:endParaRPr lang="es-ES" sz="6400" dirty="0">
              <a:solidFill>
                <a:schemeClr val="tx1"/>
              </a:solidFill>
            </a:endParaRPr>
          </a:p>
        </p:txBody>
      </p:sp>
      <p:pic>
        <p:nvPicPr>
          <p:cNvPr id="4" name="Picture 8" descr="Dirección Nacional de Aduanas">
            <a:hlinkClick r:id="rId3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6632"/>
            <a:ext cx="85725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67544" y="6453336"/>
            <a:ext cx="8496944" cy="2160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200" b="1" smtClean="0"/>
              <a:t>T.E.M.A.</a:t>
            </a:r>
            <a:endParaRPr lang="es-ES" sz="1200" b="1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1" y="5373216"/>
            <a:ext cx="1872207" cy="130451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373216"/>
            <a:ext cx="1872208" cy="1296144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98780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51520" y="1412776"/>
            <a:ext cx="8568952" cy="4104456"/>
          </a:xfrm>
        </p:spPr>
        <p:txBody>
          <a:bodyPr/>
          <a:lstStyle/>
          <a:p>
            <a:pPr marL="114300" indent="0" algn="ctr"/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>CONVENIO</a:t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endParaRPr lang="es-E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s-ES" sz="3000" dirty="0" smtClean="0">
              <a:solidFill>
                <a:schemeClr val="tx1"/>
              </a:solidFill>
            </a:endParaRPr>
          </a:p>
          <a:p>
            <a:pPr marL="114300" indent="0" algn="ctr">
              <a:buNone/>
            </a:pPr>
            <a:endParaRPr lang="es-ES" sz="6400" dirty="0">
              <a:solidFill>
                <a:schemeClr val="tx1"/>
              </a:solidFill>
            </a:endParaRPr>
          </a:p>
        </p:txBody>
      </p:sp>
      <p:pic>
        <p:nvPicPr>
          <p:cNvPr id="4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5725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67544" y="6453336"/>
            <a:ext cx="8496944" cy="2160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200" b="1" smtClean="0"/>
              <a:t>T.E.M.A.</a:t>
            </a:r>
            <a:endParaRPr lang="es-ES" sz="1200" b="1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52736"/>
            <a:ext cx="8208912" cy="5472608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949280"/>
            <a:ext cx="1872208" cy="72008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6021288"/>
            <a:ext cx="1872207" cy="65643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10 CuadroTexto"/>
          <p:cNvSpPr txBox="1"/>
          <p:nvPr/>
        </p:nvSpPr>
        <p:spPr>
          <a:xfrm>
            <a:off x="5436096" y="11967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CONVENIO</a:t>
            </a:r>
            <a:endParaRPr lang="es-ES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55776" y="1988840"/>
            <a:ext cx="2736304" cy="216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2267744" y="2852936"/>
            <a:ext cx="2160240" cy="216024"/>
          </a:xfrm>
          <a:prstGeom prst="rect">
            <a:avLst/>
          </a:prstGeom>
          <a:noFill/>
          <a:ln w="22225"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610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51520" y="1412776"/>
            <a:ext cx="8568952" cy="4104456"/>
          </a:xfrm>
        </p:spPr>
        <p:txBody>
          <a:bodyPr/>
          <a:lstStyle/>
          <a:p>
            <a:pPr marL="114300" indent="0" algn="ctr"/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>CONVENIO</a:t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s-ES" sz="1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s-ES" sz="1200" dirty="0">
                <a:solidFill>
                  <a:schemeClr val="bg1"/>
                </a:solidFill>
                <a:latin typeface="Arial Black" pitchFamily="34" charset="0"/>
              </a:rPr>
            </a:br>
            <a:endParaRPr lang="es-E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s-ES" sz="3000" dirty="0" smtClean="0">
              <a:solidFill>
                <a:schemeClr val="tx1"/>
              </a:solidFill>
            </a:endParaRPr>
          </a:p>
          <a:p>
            <a:pPr marL="114300" indent="0" algn="ctr">
              <a:buNone/>
            </a:pPr>
            <a:endParaRPr lang="es-ES" sz="6400" dirty="0">
              <a:solidFill>
                <a:schemeClr val="tx1"/>
              </a:solidFill>
            </a:endParaRPr>
          </a:p>
        </p:txBody>
      </p:sp>
      <p:pic>
        <p:nvPicPr>
          <p:cNvPr id="4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5725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67544" y="6453336"/>
            <a:ext cx="8496944" cy="2160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200" b="1" smtClean="0"/>
              <a:t>T.E.M.A.</a:t>
            </a:r>
            <a:endParaRPr lang="es-ES" sz="1200" b="1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08720"/>
            <a:ext cx="7390979" cy="5286263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6021288"/>
            <a:ext cx="1872207" cy="65643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949280"/>
            <a:ext cx="1872208" cy="72008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0" name="9 CuadroTexto"/>
          <p:cNvSpPr txBox="1"/>
          <p:nvPr/>
        </p:nvSpPr>
        <p:spPr>
          <a:xfrm>
            <a:off x="6588224" y="11247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CONVENIO</a:t>
            </a:r>
            <a:endParaRPr lang="es-ES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71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smtClean="0"/>
              <a:t>DIRECCION NACIONAL DE ADUANAS</a:t>
            </a:r>
            <a:endParaRPr lang="es-PY" sz="3000" smtClean="0"/>
          </a:p>
        </p:txBody>
      </p:sp>
      <p:sp>
        <p:nvSpPr>
          <p:cNvPr id="9219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sp>
        <p:nvSpPr>
          <p:cNvPr id="8" name="7 CuadroTexto"/>
          <p:cNvSpPr txBox="1"/>
          <p:nvPr/>
        </p:nvSpPr>
        <p:spPr>
          <a:xfrm>
            <a:off x="1071538" y="2285992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graphicFrame>
        <p:nvGraphicFramePr>
          <p:cNvPr id="7" name="6 Diagrama"/>
          <p:cNvGraphicFramePr/>
          <p:nvPr/>
        </p:nvGraphicFramePr>
        <p:xfrm>
          <a:off x="1071538" y="1928802"/>
          <a:ext cx="7143800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383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dirty="0" smtClean="0"/>
              <a:t>DIRECCION NACIONAL DE ADUANAS</a:t>
            </a:r>
            <a:endParaRPr lang="es-PY" sz="3000" dirty="0" smtClean="0"/>
          </a:p>
        </p:txBody>
      </p:sp>
      <p:sp>
        <p:nvSpPr>
          <p:cNvPr id="9219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sp>
        <p:nvSpPr>
          <p:cNvPr id="8" name="7 CuadroTexto"/>
          <p:cNvSpPr txBox="1"/>
          <p:nvPr/>
        </p:nvSpPr>
        <p:spPr>
          <a:xfrm>
            <a:off x="1071538" y="2285992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grpSp>
        <p:nvGrpSpPr>
          <p:cNvPr id="2" name="6 Grupo"/>
          <p:cNvGrpSpPr/>
          <p:nvPr/>
        </p:nvGrpSpPr>
        <p:grpSpPr>
          <a:xfrm>
            <a:off x="1524001" y="1652194"/>
            <a:ext cx="6095998" cy="4061641"/>
            <a:chOff x="1524001" y="1652194"/>
            <a:chExt cx="6095998" cy="4061641"/>
          </a:xfrm>
        </p:grpSpPr>
        <p:sp>
          <p:nvSpPr>
            <p:cNvPr id="9" name="8 Forma libre"/>
            <p:cNvSpPr/>
            <p:nvPr/>
          </p:nvSpPr>
          <p:spPr>
            <a:xfrm>
              <a:off x="1524001" y="1652194"/>
              <a:ext cx="1039019" cy="1484313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530940" rIns="11431" bIns="530939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800" kern="1200" dirty="0" smtClean="0"/>
                <a:t>ETAPA I</a:t>
              </a:r>
              <a:endParaRPr lang="es-ES" sz="1800" kern="1200" dirty="0"/>
            </a:p>
          </p:txBody>
        </p:sp>
        <p:sp>
          <p:nvSpPr>
            <p:cNvPr id="10" name="9 Forma libre"/>
            <p:cNvSpPr/>
            <p:nvPr/>
          </p:nvSpPr>
          <p:spPr>
            <a:xfrm>
              <a:off x="2563018" y="1652196"/>
              <a:ext cx="5056981" cy="964803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17705 w 964803"/>
                <a:gd name="connsiteY2" fmla="*/ 47099 h 5056981"/>
                <a:gd name="connsiteX3" fmla="*/ 964803 w 964803"/>
                <a:gd name="connsiteY3" fmla="*/ 160805 h 5056981"/>
                <a:gd name="connsiteX4" fmla="*/ 964803 w 964803"/>
                <a:gd name="connsiteY4" fmla="*/ 5056981 h 5056981"/>
                <a:gd name="connsiteX5" fmla="*/ 964803 w 964803"/>
                <a:gd name="connsiteY5" fmla="*/ 5056981 h 5056981"/>
                <a:gd name="connsiteX6" fmla="*/ 964803 w 964803"/>
                <a:gd name="connsiteY6" fmla="*/ 5056981 h 5056981"/>
                <a:gd name="connsiteX7" fmla="*/ 0 w 964803"/>
                <a:gd name="connsiteY7" fmla="*/ 5056981 h 5056981"/>
                <a:gd name="connsiteX8" fmla="*/ 0 w 964803"/>
                <a:gd name="connsiteY8" fmla="*/ 5056981 h 5056981"/>
                <a:gd name="connsiteX9" fmla="*/ 0 w 964803"/>
                <a:gd name="connsiteY9" fmla="*/ 5056981 h 5056981"/>
                <a:gd name="connsiteX10" fmla="*/ 0 w 964803"/>
                <a:gd name="connsiteY10" fmla="*/ 160804 h 5056981"/>
                <a:gd name="connsiteX11" fmla="*/ 47099 w 964803"/>
                <a:gd name="connsiteY11" fmla="*/ 47098 h 5056981"/>
                <a:gd name="connsiteX12" fmla="*/ 160805 w 964803"/>
                <a:gd name="connsiteY12" fmla="*/ 0 h 5056981"/>
                <a:gd name="connsiteX13" fmla="*/ 160804 w 964803"/>
                <a:gd name="connsiteY13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437669"/>
                    <a:pt x="961571" y="4652049"/>
                    <a:pt x="955817" y="4810116"/>
                  </a:cubicBezTo>
                  <a:cubicBezTo>
                    <a:pt x="950064" y="4968183"/>
                    <a:pt x="942260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42260" y="3"/>
                    <a:pt x="950064" y="88803"/>
                    <a:pt x="955817" y="246870"/>
                  </a:cubicBezTo>
                  <a:cubicBezTo>
                    <a:pt x="961571" y="404937"/>
                    <a:pt x="964803" y="619318"/>
                    <a:pt x="964803" y="842856"/>
                  </a:cubicBezTo>
                  <a:lnTo>
                    <a:pt x="964803" y="842850"/>
                  </a:lnTo>
                  <a:close/>
                </a:path>
              </a:pathLst>
            </a:cu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256032" tIns="69958" rIns="69958" bIns="69958" numCol="1" spcCol="1270" anchor="ctr" anchorCtr="0">
              <a:noAutofit/>
            </a:bodyPr>
            <a:lstStyle/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3600" dirty="0" smtClean="0"/>
                <a:t>REMESA EXPRESA</a:t>
              </a:r>
              <a:r>
                <a:rPr lang="es-ES" sz="3600" kern="1200" dirty="0" smtClean="0"/>
                <a:t> </a:t>
              </a:r>
              <a:r>
                <a:rPr lang="es-ES" kern="1200" dirty="0" smtClean="0"/>
                <a:t>(concluido)</a:t>
              </a:r>
              <a:endParaRPr lang="es-ES" kern="1200" dirty="0"/>
            </a:p>
          </p:txBody>
        </p:sp>
        <p:sp>
          <p:nvSpPr>
            <p:cNvPr id="11" name="10 Forma libre"/>
            <p:cNvSpPr/>
            <p:nvPr/>
          </p:nvSpPr>
          <p:spPr>
            <a:xfrm>
              <a:off x="1524001" y="2940859"/>
              <a:ext cx="1039018" cy="1484312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530939" rIns="11430" bIns="530939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800" kern="1200" dirty="0" smtClean="0"/>
                <a:t>ETAPA II</a:t>
              </a:r>
              <a:endParaRPr lang="es-ES" sz="1800" kern="1200" dirty="0"/>
            </a:p>
          </p:txBody>
        </p:sp>
        <p:sp>
          <p:nvSpPr>
            <p:cNvPr id="12" name="11 Forma libre"/>
            <p:cNvSpPr/>
            <p:nvPr/>
          </p:nvSpPr>
          <p:spPr>
            <a:xfrm>
              <a:off x="2563018" y="2940860"/>
              <a:ext cx="5056981" cy="964804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17705 w 964803"/>
                <a:gd name="connsiteY2" fmla="*/ 47099 h 5056981"/>
                <a:gd name="connsiteX3" fmla="*/ 964803 w 964803"/>
                <a:gd name="connsiteY3" fmla="*/ 160805 h 5056981"/>
                <a:gd name="connsiteX4" fmla="*/ 964803 w 964803"/>
                <a:gd name="connsiteY4" fmla="*/ 5056981 h 5056981"/>
                <a:gd name="connsiteX5" fmla="*/ 964803 w 964803"/>
                <a:gd name="connsiteY5" fmla="*/ 5056981 h 5056981"/>
                <a:gd name="connsiteX6" fmla="*/ 964803 w 964803"/>
                <a:gd name="connsiteY6" fmla="*/ 5056981 h 5056981"/>
                <a:gd name="connsiteX7" fmla="*/ 0 w 964803"/>
                <a:gd name="connsiteY7" fmla="*/ 5056981 h 5056981"/>
                <a:gd name="connsiteX8" fmla="*/ 0 w 964803"/>
                <a:gd name="connsiteY8" fmla="*/ 5056981 h 5056981"/>
                <a:gd name="connsiteX9" fmla="*/ 0 w 964803"/>
                <a:gd name="connsiteY9" fmla="*/ 5056981 h 5056981"/>
                <a:gd name="connsiteX10" fmla="*/ 0 w 964803"/>
                <a:gd name="connsiteY10" fmla="*/ 160804 h 5056981"/>
                <a:gd name="connsiteX11" fmla="*/ 47099 w 964803"/>
                <a:gd name="connsiteY11" fmla="*/ 47098 h 5056981"/>
                <a:gd name="connsiteX12" fmla="*/ 160805 w 964803"/>
                <a:gd name="connsiteY12" fmla="*/ 0 h 5056981"/>
                <a:gd name="connsiteX13" fmla="*/ 160804 w 964803"/>
                <a:gd name="connsiteY13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437669"/>
                    <a:pt x="961571" y="4652049"/>
                    <a:pt x="955817" y="4810116"/>
                  </a:cubicBezTo>
                  <a:cubicBezTo>
                    <a:pt x="950064" y="4968183"/>
                    <a:pt x="942260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42260" y="3"/>
                    <a:pt x="950064" y="88803"/>
                    <a:pt x="955817" y="246870"/>
                  </a:cubicBezTo>
                  <a:cubicBezTo>
                    <a:pt x="961571" y="404937"/>
                    <a:pt x="964803" y="619318"/>
                    <a:pt x="964803" y="842856"/>
                  </a:cubicBezTo>
                  <a:lnTo>
                    <a:pt x="964803" y="842850"/>
                  </a:lnTo>
                  <a:close/>
                </a:path>
              </a:pathLst>
            </a:custGeom>
            <a:solidFill>
              <a:schemeClr val="accent6">
                <a:lumMod val="75000"/>
                <a:alpha val="90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6032" tIns="69958" rIns="69958" bIns="69959" numCol="1" spcCol="1270" anchor="ctr" anchorCtr="0">
              <a:noAutofit/>
            </a:bodyPr>
            <a:lstStyle/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3600" kern="1200" dirty="0" smtClean="0"/>
                <a:t>CARGA GENERAL</a:t>
              </a:r>
              <a:endParaRPr lang="es-ES" sz="3600" kern="1200" dirty="0"/>
            </a:p>
          </p:txBody>
        </p:sp>
        <p:sp>
          <p:nvSpPr>
            <p:cNvPr id="13" name="12 Forma libre"/>
            <p:cNvSpPr/>
            <p:nvPr/>
          </p:nvSpPr>
          <p:spPr>
            <a:xfrm>
              <a:off x="1524001" y="4229523"/>
              <a:ext cx="1039018" cy="1484312"/>
            </a:xfrm>
            <a:custGeom>
              <a:avLst/>
              <a:gdLst>
                <a:gd name="connsiteX0" fmla="*/ 0 w 1484312"/>
                <a:gd name="connsiteY0" fmla="*/ 0 h 1039018"/>
                <a:gd name="connsiteX1" fmla="*/ 964803 w 1484312"/>
                <a:gd name="connsiteY1" fmla="*/ 0 h 1039018"/>
                <a:gd name="connsiteX2" fmla="*/ 1484312 w 1484312"/>
                <a:gd name="connsiteY2" fmla="*/ 519509 h 1039018"/>
                <a:gd name="connsiteX3" fmla="*/ 964803 w 1484312"/>
                <a:gd name="connsiteY3" fmla="*/ 1039018 h 1039018"/>
                <a:gd name="connsiteX4" fmla="*/ 0 w 1484312"/>
                <a:gd name="connsiteY4" fmla="*/ 1039018 h 1039018"/>
                <a:gd name="connsiteX5" fmla="*/ 519509 w 1484312"/>
                <a:gd name="connsiteY5" fmla="*/ 519509 h 1039018"/>
                <a:gd name="connsiteX6" fmla="*/ 0 w 1484312"/>
                <a:gd name="connsiteY6" fmla="*/ 0 h 103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4312" h="1039018">
                  <a:moveTo>
                    <a:pt x="1484312" y="0"/>
                  </a:moveTo>
                  <a:lnTo>
                    <a:pt x="1484312" y="675362"/>
                  </a:lnTo>
                  <a:lnTo>
                    <a:pt x="742156" y="1039018"/>
                  </a:lnTo>
                  <a:lnTo>
                    <a:pt x="0" y="675362"/>
                  </a:lnTo>
                  <a:lnTo>
                    <a:pt x="0" y="0"/>
                  </a:lnTo>
                  <a:lnTo>
                    <a:pt x="742156" y="363656"/>
                  </a:lnTo>
                  <a:lnTo>
                    <a:pt x="1484312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530939" rIns="11430" bIns="530939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800" kern="1200" dirty="0" smtClean="0"/>
                <a:t>ETAPA III</a:t>
              </a:r>
              <a:endParaRPr lang="es-ES" sz="1800" kern="1200" dirty="0"/>
            </a:p>
          </p:txBody>
        </p:sp>
        <p:sp>
          <p:nvSpPr>
            <p:cNvPr id="14" name="13 Forma libre"/>
            <p:cNvSpPr/>
            <p:nvPr/>
          </p:nvSpPr>
          <p:spPr>
            <a:xfrm>
              <a:off x="2563018" y="4229523"/>
              <a:ext cx="5056981" cy="964804"/>
            </a:xfrm>
            <a:custGeom>
              <a:avLst/>
              <a:gdLst>
                <a:gd name="connsiteX0" fmla="*/ 160804 w 964803"/>
                <a:gd name="connsiteY0" fmla="*/ 0 h 5056981"/>
                <a:gd name="connsiteX1" fmla="*/ 803999 w 964803"/>
                <a:gd name="connsiteY1" fmla="*/ 0 h 5056981"/>
                <a:gd name="connsiteX2" fmla="*/ 917705 w 964803"/>
                <a:gd name="connsiteY2" fmla="*/ 47099 h 5056981"/>
                <a:gd name="connsiteX3" fmla="*/ 964803 w 964803"/>
                <a:gd name="connsiteY3" fmla="*/ 160805 h 5056981"/>
                <a:gd name="connsiteX4" fmla="*/ 964803 w 964803"/>
                <a:gd name="connsiteY4" fmla="*/ 5056981 h 5056981"/>
                <a:gd name="connsiteX5" fmla="*/ 964803 w 964803"/>
                <a:gd name="connsiteY5" fmla="*/ 5056981 h 5056981"/>
                <a:gd name="connsiteX6" fmla="*/ 964803 w 964803"/>
                <a:gd name="connsiteY6" fmla="*/ 5056981 h 5056981"/>
                <a:gd name="connsiteX7" fmla="*/ 0 w 964803"/>
                <a:gd name="connsiteY7" fmla="*/ 5056981 h 5056981"/>
                <a:gd name="connsiteX8" fmla="*/ 0 w 964803"/>
                <a:gd name="connsiteY8" fmla="*/ 5056981 h 5056981"/>
                <a:gd name="connsiteX9" fmla="*/ 0 w 964803"/>
                <a:gd name="connsiteY9" fmla="*/ 5056981 h 5056981"/>
                <a:gd name="connsiteX10" fmla="*/ 0 w 964803"/>
                <a:gd name="connsiteY10" fmla="*/ 160804 h 5056981"/>
                <a:gd name="connsiteX11" fmla="*/ 47099 w 964803"/>
                <a:gd name="connsiteY11" fmla="*/ 47098 h 5056981"/>
                <a:gd name="connsiteX12" fmla="*/ 160805 w 964803"/>
                <a:gd name="connsiteY12" fmla="*/ 0 h 5056981"/>
                <a:gd name="connsiteX13" fmla="*/ 160804 w 964803"/>
                <a:gd name="connsiteY13" fmla="*/ 0 h 505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64803" h="5056981">
                  <a:moveTo>
                    <a:pt x="964803" y="842850"/>
                  </a:moveTo>
                  <a:lnTo>
                    <a:pt x="964803" y="4214131"/>
                  </a:lnTo>
                  <a:cubicBezTo>
                    <a:pt x="964803" y="4437669"/>
                    <a:pt x="961571" y="4652049"/>
                    <a:pt x="955817" y="4810116"/>
                  </a:cubicBezTo>
                  <a:cubicBezTo>
                    <a:pt x="950064" y="4968183"/>
                    <a:pt x="942260" y="5056978"/>
                    <a:pt x="934124" y="5056978"/>
                  </a:cubicBezTo>
                  <a:lnTo>
                    <a:pt x="0" y="5056978"/>
                  </a:lnTo>
                  <a:lnTo>
                    <a:pt x="0" y="5056978"/>
                  </a:lnTo>
                  <a:lnTo>
                    <a:pt x="0" y="5056978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934124" y="3"/>
                  </a:lnTo>
                  <a:cubicBezTo>
                    <a:pt x="942260" y="3"/>
                    <a:pt x="950064" y="88803"/>
                    <a:pt x="955817" y="246870"/>
                  </a:cubicBezTo>
                  <a:cubicBezTo>
                    <a:pt x="961571" y="404937"/>
                    <a:pt x="964803" y="619318"/>
                    <a:pt x="964803" y="842856"/>
                  </a:cubicBezTo>
                  <a:lnTo>
                    <a:pt x="964803" y="84285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6032" tIns="69958" rIns="69958" bIns="69959" numCol="1" spcCol="1270" anchor="ctr" anchorCtr="0">
              <a:noAutofit/>
            </a:bodyPr>
            <a:lstStyle/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3600" kern="1200" dirty="0" smtClean="0"/>
                <a:t>PASAJEROS</a:t>
              </a:r>
              <a:endParaRPr lang="es-ES" sz="3600" kern="1200" dirty="0"/>
            </a:p>
          </p:txBody>
        </p:sp>
      </p:grpSp>
      <p:pic>
        <p:nvPicPr>
          <p:cNvPr id="17" name="Picture 2" descr="File:Logo WTO-OMC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772816"/>
            <a:ext cx="587177" cy="725194"/>
          </a:xfrm>
          <a:prstGeom prst="rect">
            <a:avLst/>
          </a:prstGeom>
          <a:noFill/>
        </p:spPr>
      </p:pic>
      <p:pic>
        <p:nvPicPr>
          <p:cNvPr id="18" name="Picture 4" descr="WCO bilingual white background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3140968"/>
            <a:ext cx="799356" cy="584984"/>
          </a:xfrm>
          <a:prstGeom prst="rect">
            <a:avLst/>
          </a:prstGeom>
          <a:noFill/>
        </p:spPr>
      </p:pic>
      <p:pic>
        <p:nvPicPr>
          <p:cNvPr id="19" name="Picture 2" descr="File:International Civil Aviation Organization logo.sv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4369060"/>
            <a:ext cx="869082" cy="7161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299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smtClean="0"/>
              <a:t>DIRECCION NACIONAL DE ADUANAS</a:t>
            </a:r>
            <a:endParaRPr lang="es-PY" sz="3000" smtClean="0"/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8896" y="1340768"/>
            <a:ext cx="6531496" cy="250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010907"/>
            <a:ext cx="6192688" cy="93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35 CuadroTexto"/>
          <p:cNvSpPr txBox="1"/>
          <p:nvPr/>
        </p:nvSpPr>
        <p:spPr>
          <a:xfrm>
            <a:off x="3563888" y="5157192"/>
            <a:ext cx="2664296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latin typeface="+mj-lt"/>
              </a:rPr>
              <a:t>CARGO XML</a:t>
            </a:r>
            <a:endParaRPr lang="es-ES" sz="3200" b="1" dirty="0">
              <a:latin typeface="+mj-lt"/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23928" y="1772816"/>
            <a:ext cx="576064" cy="936104"/>
          </a:xfrm>
          <a:prstGeom prst="rect">
            <a:avLst/>
          </a:prstGeom>
          <a:noFill/>
          <a:ln w="22225">
            <a:solidFill>
              <a:srgbClr val="C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3923928" y="3140968"/>
            <a:ext cx="576064" cy="216024"/>
          </a:xfrm>
          <a:prstGeom prst="rect">
            <a:avLst/>
          </a:prstGeom>
          <a:noFill/>
          <a:ln w="22225">
            <a:solidFill>
              <a:srgbClr val="C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937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dirty="0" smtClean="0"/>
              <a:t>DIRECCION NACIONAL DE ADUANAS</a:t>
            </a:r>
            <a:endParaRPr lang="es-PY" sz="3000" dirty="0" smtClean="0"/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sp>
        <p:nvSpPr>
          <p:cNvPr id="19" name="18 Forma libre"/>
          <p:cNvSpPr/>
          <p:nvPr/>
        </p:nvSpPr>
        <p:spPr>
          <a:xfrm rot="3660222">
            <a:off x="1373703" y="4478430"/>
            <a:ext cx="740651" cy="589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9487"/>
                </a:moveTo>
                <a:lnTo>
                  <a:pt x="740651" y="29487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19 Forma libre"/>
          <p:cNvSpPr/>
          <p:nvPr/>
        </p:nvSpPr>
        <p:spPr>
          <a:xfrm rot="1301398">
            <a:off x="1792198" y="3920177"/>
            <a:ext cx="534904" cy="589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9487"/>
                </a:moveTo>
                <a:lnTo>
                  <a:pt x="534904" y="29487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20 Forma libre"/>
          <p:cNvSpPr/>
          <p:nvPr/>
        </p:nvSpPr>
        <p:spPr>
          <a:xfrm rot="20298602">
            <a:off x="1792198" y="3282385"/>
            <a:ext cx="534904" cy="589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9487"/>
                </a:moveTo>
                <a:lnTo>
                  <a:pt x="534904" y="29487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21 Forma libre"/>
          <p:cNvSpPr/>
          <p:nvPr/>
        </p:nvSpPr>
        <p:spPr>
          <a:xfrm rot="17939778">
            <a:off x="1373703" y="2724132"/>
            <a:ext cx="740651" cy="5897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9487"/>
                </a:moveTo>
                <a:lnTo>
                  <a:pt x="740651" y="29487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23 Forma libre"/>
          <p:cNvSpPr/>
          <p:nvPr/>
        </p:nvSpPr>
        <p:spPr>
          <a:xfrm>
            <a:off x="1695578" y="1600289"/>
            <a:ext cx="884885" cy="884885"/>
          </a:xfrm>
          <a:custGeom>
            <a:avLst/>
            <a:gdLst>
              <a:gd name="connsiteX0" fmla="*/ 0 w 884885"/>
              <a:gd name="connsiteY0" fmla="*/ 442443 h 884885"/>
              <a:gd name="connsiteX1" fmla="*/ 129589 w 884885"/>
              <a:gd name="connsiteY1" fmla="*/ 129589 h 884885"/>
              <a:gd name="connsiteX2" fmla="*/ 442444 w 884885"/>
              <a:gd name="connsiteY2" fmla="*/ 1 h 884885"/>
              <a:gd name="connsiteX3" fmla="*/ 755298 w 884885"/>
              <a:gd name="connsiteY3" fmla="*/ 129590 h 884885"/>
              <a:gd name="connsiteX4" fmla="*/ 884886 w 884885"/>
              <a:gd name="connsiteY4" fmla="*/ 442445 h 884885"/>
              <a:gd name="connsiteX5" fmla="*/ 755297 w 884885"/>
              <a:gd name="connsiteY5" fmla="*/ 755300 h 884885"/>
              <a:gd name="connsiteX6" fmla="*/ 442442 w 884885"/>
              <a:gd name="connsiteY6" fmla="*/ 884888 h 884885"/>
              <a:gd name="connsiteX7" fmla="*/ 129588 w 884885"/>
              <a:gd name="connsiteY7" fmla="*/ 755299 h 884885"/>
              <a:gd name="connsiteX8" fmla="*/ 0 w 884885"/>
              <a:gd name="connsiteY8" fmla="*/ 442444 h 884885"/>
              <a:gd name="connsiteX9" fmla="*/ 0 w 884885"/>
              <a:gd name="connsiteY9" fmla="*/ 442443 h 8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4885" h="884885">
                <a:moveTo>
                  <a:pt x="0" y="442443"/>
                </a:moveTo>
                <a:cubicBezTo>
                  <a:pt x="0" y="325100"/>
                  <a:pt x="46615" y="212563"/>
                  <a:pt x="129589" y="129589"/>
                </a:cubicBezTo>
                <a:cubicBezTo>
                  <a:pt x="212563" y="46615"/>
                  <a:pt x="325101" y="1"/>
                  <a:pt x="442444" y="1"/>
                </a:cubicBezTo>
                <a:cubicBezTo>
                  <a:pt x="559787" y="1"/>
                  <a:pt x="672324" y="46616"/>
                  <a:pt x="755298" y="129590"/>
                </a:cubicBezTo>
                <a:cubicBezTo>
                  <a:pt x="838272" y="212564"/>
                  <a:pt x="884886" y="325102"/>
                  <a:pt x="884886" y="442445"/>
                </a:cubicBezTo>
                <a:cubicBezTo>
                  <a:pt x="884886" y="559788"/>
                  <a:pt x="838272" y="672325"/>
                  <a:pt x="755297" y="755300"/>
                </a:cubicBezTo>
                <a:cubicBezTo>
                  <a:pt x="672323" y="838274"/>
                  <a:pt x="559786" y="884889"/>
                  <a:pt x="442442" y="884888"/>
                </a:cubicBezTo>
                <a:cubicBezTo>
                  <a:pt x="325099" y="884888"/>
                  <a:pt x="212562" y="838273"/>
                  <a:pt x="129588" y="755299"/>
                </a:cubicBezTo>
                <a:cubicBezTo>
                  <a:pt x="46614" y="672325"/>
                  <a:pt x="0" y="559788"/>
                  <a:pt x="0" y="442444"/>
                </a:cubicBezTo>
                <a:lnTo>
                  <a:pt x="0" y="44244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172936"/>
              <a:satOff val="-22791"/>
              <a:lumOff val="11213"/>
              <a:alphaOff val="0"/>
            </a:schemeClr>
          </a:fillRef>
          <a:effectRef idx="0">
            <a:schemeClr val="accent1">
              <a:shade val="80000"/>
              <a:hueOff val="172936"/>
              <a:satOff val="-22791"/>
              <a:lumOff val="1121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653" tIns="141653" rIns="141653" bIns="14165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900" kern="1200" dirty="0" smtClean="0"/>
              <a:t>XFFM</a:t>
            </a:r>
            <a:endParaRPr lang="es-ES" sz="1900" kern="1200" dirty="0"/>
          </a:p>
        </p:txBody>
      </p:sp>
      <p:sp>
        <p:nvSpPr>
          <p:cNvPr id="25" name="24 Forma libre"/>
          <p:cNvSpPr/>
          <p:nvPr/>
        </p:nvSpPr>
        <p:spPr>
          <a:xfrm>
            <a:off x="2276840" y="2607064"/>
            <a:ext cx="884885" cy="884885"/>
          </a:xfrm>
          <a:custGeom>
            <a:avLst/>
            <a:gdLst>
              <a:gd name="connsiteX0" fmla="*/ 0 w 884885"/>
              <a:gd name="connsiteY0" fmla="*/ 442443 h 884885"/>
              <a:gd name="connsiteX1" fmla="*/ 129589 w 884885"/>
              <a:gd name="connsiteY1" fmla="*/ 129589 h 884885"/>
              <a:gd name="connsiteX2" fmla="*/ 442444 w 884885"/>
              <a:gd name="connsiteY2" fmla="*/ 1 h 884885"/>
              <a:gd name="connsiteX3" fmla="*/ 755298 w 884885"/>
              <a:gd name="connsiteY3" fmla="*/ 129590 h 884885"/>
              <a:gd name="connsiteX4" fmla="*/ 884886 w 884885"/>
              <a:gd name="connsiteY4" fmla="*/ 442445 h 884885"/>
              <a:gd name="connsiteX5" fmla="*/ 755297 w 884885"/>
              <a:gd name="connsiteY5" fmla="*/ 755300 h 884885"/>
              <a:gd name="connsiteX6" fmla="*/ 442442 w 884885"/>
              <a:gd name="connsiteY6" fmla="*/ 884888 h 884885"/>
              <a:gd name="connsiteX7" fmla="*/ 129588 w 884885"/>
              <a:gd name="connsiteY7" fmla="*/ 755299 h 884885"/>
              <a:gd name="connsiteX8" fmla="*/ 0 w 884885"/>
              <a:gd name="connsiteY8" fmla="*/ 442444 h 884885"/>
              <a:gd name="connsiteX9" fmla="*/ 0 w 884885"/>
              <a:gd name="connsiteY9" fmla="*/ 442443 h 8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4885" h="884885">
                <a:moveTo>
                  <a:pt x="0" y="442443"/>
                </a:moveTo>
                <a:cubicBezTo>
                  <a:pt x="0" y="325100"/>
                  <a:pt x="46615" y="212563"/>
                  <a:pt x="129589" y="129589"/>
                </a:cubicBezTo>
                <a:cubicBezTo>
                  <a:pt x="212563" y="46615"/>
                  <a:pt x="325101" y="1"/>
                  <a:pt x="442444" y="1"/>
                </a:cubicBezTo>
                <a:cubicBezTo>
                  <a:pt x="559787" y="1"/>
                  <a:pt x="672324" y="46616"/>
                  <a:pt x="755298" y="129590"/>
                </a:cubicBezTo>
                <a:cubicBezTo>
                  <a:pt x="838272" y="212564"/>
                  <a:pt x="884886" y="325102"/>
                  <a:pt x="884886" y="442445"/>
                </a:cubicBezTo>
                <a:cubicBezTo>
                  <a:pt x="884886" y="559788"/>
                  <a:pt x="838272" y="672325"/>
                  <a:pt x="755297" y="755300"/>
                </a:cubicBezTo>
                <a:cubicBezTo>
                  <a:pt x="672323" y="838274"/>
                  <a:pt x="559786" y="884889"/>
                  <a:pt x="442442" y="884888"/>
                </a:cubicBezTo>
                <a:cubicBezTo>
                  <a:pt x="325099" y="884888"/>
                  <a:pt x="212562" y="838273"/>
                  <a:pt x="129588" y="755299"/>
                </a:cubicBezTo>
                <a:cubicBezTo>
                  <a:pt x="46614" y="672325"/>
                  <a:pt x="0" y="559788"/>
                  <a:pt x="0" y="442444"/>
                </a:cubicBezTo>
                <a:lnTo>
                  <a:pt x="0" y="44244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45872"/>
              <a:satOff val="-45582"/>
              <a:lumOff val="22427"/>
              <a:alphaOff val="0"/>
            </a:schemeClr>
          </a:fillRef>
          <a:effectRef idx="0">
            <a:schemeClr val="accent1">
              <a:shade val="80000"/>
              <a:hueOff val="345872"/>
              <a:satOff val="-45582"/>
              <a:lumOff val="2242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653" tIns="141653" rIns="141653" bIns="14165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900" kern="1200" dirty="0" smtClean="0"/>
              <a:t>XFWB</a:t>
            </a:r>
            <a:endParaRPr lang="es-ES" sz="1900" kern="1200" dirty="0"/>
          </a:p>
        </p:txBody>
      </p:sp>
      <p:sp>
        <p:nvSpPr>
          <p:cNvPr id="26" name="25 Forma libre"/>
          <p:cNvSpPr/>
          <p:nvPr/>
        </p:nvSpPr>
        <p:spPr>
          <a:xfrm>
            <a:off x="2276840" y="3769588"/>
            <a:ext cx="884885" cy="884885"/>
          </a:xfrm>
          <a:custGeom>
            <a:avLst/>
            <a:gdLst>
              <a:gd name="connsiteX0" fmla="*/ 0 w 884885"/>
              <a:gd name="connsiteY0" fmla="*/ 442443 h 884885"/>
              <a:gd name="connsiteX1" fmla="*/ 129589 w 884885"/>
              <a:gd name="connsiteY1" fmla="*/ 129589 h 884885"/>
              <a:gd name="connsiteX2" fmla="*/ 442444 w 884885"/>
              <a:gd name="connsiteY2" fmla="*/ 1 h 884885"/>
              <a:gd name="connsiteX3" fmla="*/ 755298 w 884885"/>
              <a:gd name="connsiteY3" fmla="*/ 129590 h 884885"/>
              <a:gd name="connsiteX4" fmla="*/ 884886 w 884885"/>
              <a:gd name="connsiteY4" fmla="*/ 442445 h 884885"/>
              <a:gd name="connsiteX5" fmla="*/ 755297 w 884885"/>
              <a:gd name="connsiteY5" fmla="*/ 755300 h 884885"/>
              <a:gd name="connsiteX6" fmla="*/ 442442 w 884885"/>
              <a:gd name="connsiteY6" fmla="*/ 884888 h 884885"/>
              <a:gd name="connsiteX7" fmla="*/ 129588 w 884885"/>
              <a:gd name="connsiteY7" fmla="*/ 755299 h 884885"/>
              <a:gd name="connsiteX8" fmla="*/ 0 w 884885"/>
              <a:gd name="connsiteY8" fmla="*/ 442444 h 884885"/>
              <a:gd name="connsiteX9" fmla="*/ 0 w 884885"/>
              <a:gd name="connsiteY9" fmla="*/ 442443 h 8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4885" h="884885">
                <a:moveTo>
                  <a:pt x="0" y="442443"/>
                </a:moveTo>
                <a:cubicBezTo>
                  <a:pt x="0" y="325100"/>
                  <a:pt x="46615" y="212563"/>
                  <a:pt x="129589" y="129589"/>
                </a:cubicBezTo>
                <a:cubicBezTo>
                  <a:pt x="212563" y="46615"/>
                  <a:pt x="325101" y="1"/>
                  <a:pt x="442444" y="1"/>
                </a:cubicBezTo>
                <a:cubicBezTo>
                  <a:pt x="559787" y="1"/>
                  <a:pt x="672324" y="46616"/>
                  <a:pt x="755298" y="129590"/>
                </a:cubicBezTo>
                <a:cubicBezTo>
                  <a:pt x="838272" y="212564"/>
                  <a:pt x="884886" y="325102"/>
                  <a:pt x="884886" y="442445"/>
                </a:cubicBezTo>
                <a:cubicBezTo>
                  <a:pt x="884886" y="559788"/>
                  <a:pt x="838272" y="672325"/>
                  <a:pt x="755297" y="755300"/>
                </a:cubicBezTo>
                <a:cubicBezTo>
                  <a:pt x="672323" y="838274"/>
                  <a:pt x="559786" y="884889"/>
                  <a:pt x="442442" y="884888"/>
                </a:cubicBezTo>
                <a:cubicBezTo>
                  <a:pt x="325099" y="884888"/>
                  <a:pt x="212562" y="838273"/>
                  <a:pt x="129588" y="755299"/>
                </a:cubicBezTo>
                <a:cubicBezTo>
                  <a:pt x="46614" y="672325"/>
                  <a:pt x="0" y="559788"/>
                  <a:pt x="0" y="442444"/>
                </a:cubicBezTo>
                <a:lnTo>
                  <a:pt x="0" y="44244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518808"/>
              <a:satOff val="-68373"/>
              <a:lumOff val="33640"/>
              <a:alphaOff val="0"/>
            </a:schemeClr>
          </a:fillRef>
          <a:effectRef idx="0">
            <a:schemeClr val="accent1">
              <a:shade val="80000"/>
              <a:hueOff val="518808"/>
              <a:satOff val="-68373"/>
              <a:lumOff val="3364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653" tIns="141653" rIns="141653" bIns="14165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900" kern="1200" dirty="0" smtClean="0"/>
              <a:t>XFHL</a:t>
            </a:r>
            <a:endParaRPr lang="es-ES" sz="1900" kern="1200" dirty="0"/>
          </a:p>
        </p:txBody>
      </p:sp>
      <p:sp>
        <p:nvSpPr>
          <p:cNvPr id="27" name="26 Forma libre"/>
          <p:cNvSpPr/>
          <p:nvPr/>
        </p:nvSpPr>
        <p:spPr>
          <a:xfrm>
            <a:off x="1695578" y="4776363"/>
            <a:ext cx="884885" cy="884885"/>
          </a:xfrm>
          <a:custGeom>
            <a:avLst/>
            <a:gdLst>
              <a:gd name="connsiteX0" fmla="*/ 0 w 884885"/>
              <a:gd name="connsiteY0" fmla="*/ 442443 h 884885"/>
              <a:gd name="connsiteX1" fmla="*/ 129589 w 884885"/>
              <a:gd name="connsiteY1" fmla="*/ 129589 h 884885"/>
              <a:gd name="connsiteX2" fmla="*/ 442444 w 884885"/>
              <a:gd name="connsiteY2" fmla="*/ 1 h 884885"/>
              <a:gd name="connsiteX3" fmla="*/ 755298 w 884885"/>
              <a:gd name="connsiteY3" fmla="*/ 129590 h 884885"/>
              <a:gd name="connsiteX4" fmla="*/ 884886 w 884885"/>
              <a:gd name="connsiteY4" fmla="*/ 442445 h 884885"/>
              <a:gd name="connsiteX5" fmla="*/ 755297 w 884885"/>
              <a:gd name="connsiteY5" fmla="*/ 755300 h 884885"/>
              <a:gd name="connsiteX6" fmla="*/ 442442 w 884885"/>
              <a:gd name="connsiteY6" fmla="*/ 884888 h 884885"/>
              <a:gd name="connsiteX7" fmla="*/ 129588 w 884885"/>
              <a:gd name="connsiteY7" fmla="*/ 755299 h 884885"/>
              <a:gd name="connsiteX8" fmla="*/ 0 w 884885"/>
              <a:gd name="connsiteY8" fmla="*/ 442444 h 884885"/>
              <a:gd name="connsiteX9" fmla="*/ 0 w 884885"/>
              <a:gd name="connsiteY9" fmla="*/ 442443 h 8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4885" h="884885">
                <a:moveTo>
                  <a:pt x="0" y="442443"/>
                </a:moveTo>
                <a:cubicBezTo>
                  <a:pt x="0" y="325100"/>
                  <a:pt x="46615" y="212563"/>
                  <a:pt x="129589" y="129589"/>
                </a:cubicBezTo>
                <a:cubicBezTo>
                  <a:pt x="212563" y="46615"/>
                  <a:pt x="325101" y="1"/>
                  <a:pt x="442444" y="1"/>
                </a:cubicBezTo>
                <a:cubicBezTo>
                  <a:pt x="559787" y="1"/>
                  <a:pt x="672324" y="46616"/>
                  <a:pt x="755298" y="129590"/>
                </a:cubicBezTo>
                <a:cubicBezTo>
                  <a:pt x="838272" y="212564"/>
                  <a:pt x="884886" y="325102"/>
                  <a:pt x="884886" y="442445"/>
                </a:cubicBezTo>
                <a:cubicBezTo>
                  <a:pt x="884886" y="559788"/>
                  <a:pt x="838272" y="672325"/>
                  <a:pt x="755297" y="755300"/>
                </a:cubicBezTo>
                <a:cubicBezTo>
                  <a:pt x="672323" y="838274"/>
                  <a:pt x="559786" y="884889"/>
                  <a:pt x="442442" y="884888"/>
                </a:cubicBezTo>
                <a:cubicBezTo>
                  <a:pt x="325099" y="884888"/>
                  <a:pt x="212562" y="838273"/>
                  <a:pt x="129588" y="755299"/>
                </a:cubicBezTo>
                <a:cubicBezTo>
                  <a:pt x="46614" y="672325"/>
                  <a:pt x="0" y="559788"/>
                  <a:pt x="0" y="442444"/>
                </a:cubicBezTo>
                <a:lnTo>
                  <a:pt x="0" y="44244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691744"/>
              <a:satOff val="-91164"/>
              <a:lumOff val="44854"/>
              <a:alphaOff val="0"/>
            </a:schemeClr>
          </a:fillRef>
          <a:effectRef idx="0">
            <a:schemeClr val="accent1">
              <a:shade val="80000"/>
              <a:hueOff val="691744"/>
              <a:satOff val="-91164"/>
              <a:lumOff val="4485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653" tIns="141653" rIns="141653" bIns="14165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900" kern="1200" dirty="0" smtClean="0"/>
              <a:t>XFZB</a:t>
            </a:r>
            <a:endParaRPr lang="es-ES" sz="1900" kern="12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704735" y="1867056"/>
            <a:ext cx="1518108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pPr algn="ctr"/>
            <a:r>
              <a:rPr lang="es-ES" sz="1400" b="1" dirty="0" smtClean="0"/>
              <a:t>FLIGHT MANIFEST</a:t>
            </a:r>
            <a:endParaRPr lang="es-ES" sz="14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710675" y="2894913"/>
            <a:ext cx="1518108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pPr algn="ctr"/>
            <a:r>
              <a:rPr lang="es-ES" sz="1400" b="1" dirty="0" smtClean="0"/>
              <a:t>AIR WAYBILL</a:t>
            </a:r>
            <a:endParaRPr lang="es-ES" sz="14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710675" y="4047041"/>
            <a:ext cx="1518108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pPr algn="ctr"/>
            <a:r>
              <a:rPr lang="es-ES" sz="1400" b="1" dirty="0" smtClean="0"/>
              <a:t>HOUSE MANIFEST</a:t>
            </a:r>
            <a:endParaRPr lang="es-ES" sz="14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704735" y="5055153"/>
            <a:ext cx="1518108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pPr algn="ctr"/>
            <a:r>
              <a:rPr lang="es-ES" sz="1400" b="1" dirty="0" smtClean="0"/>
              <a:t>HOUSE WAYBILL</a:t>
            </a:r>
            <a:endParaRPr lang="es-ES" sz="1400" b="1" dirty="0"/>
          </a:p>
        </p:txBody>
      </p:sp>
      <p:cxnSp>
        <p:nvCxnSpPr>
          <p:cNvPr id="15" name="14 Conector recto de flecha"/>
          <p:cNvCxnSpPr>
            <a:stCxn id="27" idx="4"/>
            <a:endCxn id="13" idx="1"/>
          </p:cNvCxnSpPr>
          <p:nvPr/>
        </p:nvCxnSpPr>
        <p:spPr>
          <a:xfrm flipV="1">
            <a:off x="2580464" y="5209042"/>
            <a:ext cx="112427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>
            <a:stCxn id="26" idx="4"/>
            <a:endCxn id="12" idx="1"/>
          </p:cNvCxnSpPr>
          <p:nvPr/>
        </p:nvCxnSpPr>
        <p:spPr>
          <a:xfrm flipV="1">
            <a:off x="3161726" y="4200930"/>
            <a:ext cx="54894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>
            <a:stCxn id="25" idx="4"/>
            <a:endCxn id="11" idx="1"/>
          </p:cNvCxnSpPr>
          <p:nvPr/>
        </p:nvCxnSpPr>
        <p:spPr>
          <a:xfrm flipV="1">
            <a:off x="3161726" y="3048802"/>
            <a:ext cx="548949" cy="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stCxn id="24" idx="4"/>
            <a:endCxn id="10" idx="1"/>
          </p:cNvCxnSpPr>
          <p:nvPr/>
        </p:nvCxnSpPr>
        <p:spPr>
          <a:xfrm flipV="1">
            <a:off x="2580464" y="2020945"/>
            <a:ext cx="112427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angular"/>
          <p:cNvCxnSpPr>
            <a:stCxn id="10" idx="3"/>
            <a:endCxn id="35" idx="1"/>
          </p:cNvCxnSpPr>
          <p:nvPr/>
        </p:nvCxnSpPr>
        <p:spPr>
          <a:xfrm>
            <a:off x="5222843" y="2020945"/>
            <a:ext cx="1797429" cy="15917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Conector angular"/>
          <p:cNvCxnSpPr>
            <a:stCxn id="11" idx="3"/>
            <a:endCxn id="35" idx="1"/>
          </p:cNvCxnSpPr>
          <p:nvPr/>
        </p:nvCxnSpPr>
        <p:spPr>
          <a:xfrm>
            <a:off x="5228783" y="3048802"/>
            <a:ext cx="1791489" cy="5639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angular"/>
          <p:cNvCxnSpPr>
            <a:stCxn id="12" idx="3"/>
            <a:endCxn id="35" idx="1"/>
          </p:cNvCxnSpPr>
          <p:nvPr/>
        </p:nvCxnSpPr>
        <p:spPr>
          <a:xfrm flipV="1">
            <a:off x="5228783" y="3612725"/>
            <a:ext cx="1791489" cy="58820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Rectángulo"/>
          <p:cNvSpPr/>
          <p:nvPr/>
        </p:nvSpPr>
        <p:spPr>
          <a:xfrm>
            <a:off x="3419872" y="1700808"/>
            <a:ext cx="2088232" cy="165618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5" name="64 Conector angular"/>
          <p:cNvCxnSpPr>
            <a:stCxn id="13" idx="3"/>
            <a:endCxn id="35" idx="1"/>
          </p:cNvCxnSpPr>
          <p:nvPr/>
        </p:nvCxnSpPr>
        <p:spPr>
          <a:xfrm flipV="1">
            <a:off x="5222843" y="3612725"/>
            <a:ext cx="1797429" cy="159631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67 Rectángulo"/>
          <p:cNvSpPr/>
          <p:nvPr/>
        </p:nvSpPr>
        <p:spPr>
          <a:xfrm>
            <a:off x="3923928" y="2348880"/>
            <a:ext cx="1080120" cy="288032"/>
          </a:xfrm>
          <a:prstGeom prst="rect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AGENTE DE TRANSPORTE</a:t>
            </a:r>
            <a:endParaRPr lang="es-ES" sz="800" b="1" dirty="0"/>
          </a:p>
        </p:txBody>
      </p:sp>
      <p:sp>
        <p:nvSpPr>
          <p:cNvPr id="69" name="68 Rectángulo"/>
          <p:cNvSpPr/>
          <p:nvPr/>
        </p:nvSpPr>
        <p:spPr>
          <a:xfrm>
            <a:off x="3419872" y="3861048"/>
            <a:ext cx="2088232" cy="1656184"/>
          </a:xfrm>
          <a:prstGeom prst="rect">
            <a:avLst/>
          </a:prstGeom>
          <a:noFill/>
          <a:ln>
            <a:solidFill>
              <a:srgbClr val="0096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69 Rectángulo"/>
          <p:cNvSpPr/>
          <p:nvPr/>
        </p:nvSpPr>
        <p:spPr>
          <a:xfrm>
            <a:off x="3923928" y="4509120"/>
            <a:ext cx="1080120" cy="288032"/>
          </a:xfrm>
          <a:prstGeom prst="rect">
            <a:avLst/>
          </a:prstGeom>
          <a:solidFill>
            <a:srgbClr val="009644"/>
          </a:solidFill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AGENTE DESCONSOLIDADOR</a:t>
            </a:r>
            <a:endParaRPr lang="es-ES" sz="800" b="1" dirty="0"/>
          </a:p>
        </p:txBody>
      </p:sp>
      <p:pic>
        <p:nvPicPr>
          <p:cNvPr id="34" name="33 Imagen" descr="LOGO DN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151058"/>
            <a:ext cx="1070030" cy="9980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5" name="34 Imagen" descr="sofi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20272" y="3148378"/>
            <a:ext cx="1500198" cy="928694"/>
          </a:xfrm>
          <a:prstGeom prst="rect">
            <a:avLst/>
          </a:prstGeom>
        </p:spPr>
      </p:pic>
      <p:sp>
        <p:nvSpPr>
          <p:cNvPr id="32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sp>
        <p:nvSpPr>
          <p:cNvPr id="33" name="32 Forma libre"/>
          <p:cNvSpPr/>
          <p:nvPr/>
        </p:nvSpPr>
        <p:spPr>
          <a:xfrm>
            <a:off x="395536" y="4776363"/>
            <a:ext cx="884885" cy="884885"/>
          </a:xfrm>
          <a:custGeom>
            <a:avLst/>
            <a:gdLst>
              <a:gd name="connsiteX0" fmla="*/ 0 w 884885"/>
              <a:gd name="connsiteY0" fmla="*/ 442443 h 884885"/>
              <a:gd name="connsiteX1" fmla="*/ 129589 w 884885"/>
              <a:gd name="connsiteY1" fmla="*/ 129589 h 884885"/>
              <a:gd name="connsiteX2" fmla="*/ 442444 w 884885"/>
              <a:gd name="connsiteY2" fmla="*/ 1 h 884885"/>
              <a:gd name="connsiteX3" fmla="*/ 755298 w 884885"/>
              <a:gd name="connsiteY3" fmla="*/ 129590 h 884885"/>
              <a:gd name="connsiteX4" fmla="*/ 884886 w 884885"/>
              <a:gd name="connsiteY4" fmla="*/ 442445 h 884885"/>
              <a:gd name="connsiteX5" fmla="*/ 755297 w 884885"/>
              <a:gd name="connsiteY5" fmla="*/ 755300 h 884885"/>
              <a:gd name="connsiteX6" fmla="*/ 442442 w 884885"/>
              <a:gd name="connsiteY6" fmla="*/ 884888 h 884885"/>
              <a:gd name="connsiteX7" fmla="*/ 129588 w 884885"/>
              <a:gd name="connsiteY7" fmla="*/ 755299 h 884885"/>
              <a:gd name="connsiteX8" fmla="*/ 0 w 884885"/>
              <a:gd name="connsiteY8" fmla="*/ 442444 h 884885"/>
              <a:gd name="connsiteX9" fmla="*/ 0 w 884885"/>
              <a:gd name="connsiteY9" fmla="*/ 442443 h 88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84885" h="884885">
                <a:moveTo>
                  <a:pt x="0" y="442443"/>
                </a:moveTo>
                <a:cubicBezTo>
                  <a:pt x="0" y="325100"/>
                  <a:pt x="46615" y="212563"/>
                  <a:pt x="129589" y="129589"/>
                </a:cubicBezTo>
                <a:cubicBezTo>
                  <a:pt x="212563" y="46615"/>
                  <a:pt x="325101" y="1"/>
                  <a:pt x="442444" y="1"/>
                </a:cubicBezTo>
                <a:cubicBezTo>
                  <a:pt x="559787" y="1"/>
                  <a:pt x="672324" y="46616"/>
                  <a:pt x="755298" y="129590"/>
                </a:cubicBezTo>
                <a:cubicBezTo>
                  <a:pt x="838272" y="212564"/>
                  <a:pt x="884886" y="325102"/>
                  <a:pt x="884886" y="442445"/>
                </a:cubicBezTo>
                <a:cubicBezTo>
                  <a:pt x="884886" y="559788"/>
                  <a:pt x="838272" y="672325"/>
                  <a:pt x="755297" y="755300"/>
                </a:cubicBezTo>
                <a:cubicBezTo>
                  <a:pt x="672323" y="838274"/>
                  <a:pt x="559786" y="884889"/>
                  <a:pt x="442442" y="884888"/>
                </a:cubicBezTo>
                <a:cubicBezTo>
                  <a:pt x="325099" y="884888"/>
                  <a:pt x="212562" y="838273"/>
                  <a:pt x="129588" y="755299"/>
                </a:cubicBezTo>
                <a:cubicBezTo>
                  <a:pt x="46614" y="672325"/>
                  <a:pt x="0" y="559788"/>
                  <a:pt x="0" y="442444"/>
                </a:cubicBezTo>
                <a:lnTo>
                  <a:pt x="0" y="44244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691744"/>
              <a:satOff val="-91164"/>
              <a:lumOff val="44854"/>
              <a:alphaOff val="0"/>
            </a:schemeClr>
          </a:fillRef>
          <a:effectRef idx="0">
            <a:schemeClr val="accent1">
              <a:shade val="80000"/>
              <a:hueOff val="691744"/>
              <a:satOff val="-91164"/>
              <a:lumOff val="4485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1653" tIns="141653" rIns="141653" bIns="141653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900" kern="1200" dirty="0" smtClean="0"/>
              <a:t>XFNM</a:t>
            </a:r>
            <a:endParaRPr lang="es-ES" sz="1900" kern="1200" dirty="0"/>
          </a:p>
        </p:txBody>
      </p:sp>
    </p:spTree>
    <p:extLst>
      <p:ext uri="{BB962C8B-B14F-4D97-AF65-F5344CB8AC3E}">
        <p14:creationId xmlns:p14="http://schemas.microsoft.com/office/powerpoint/2010/main" val="240906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smtClean="0"/>
              <a:t>DIRECCION NACIONAL DE ADUANAS</a:t>
            </a:r>
            <a:endParaRPr lang="es-PY" sz="3000" smtClean="0"/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pic>
        <p:nvPicPr>
          <p:cNvPr id="38" name="37 Imagen" descr="pettiross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211744"/>
            <a:ext cx="1440000" cy="928694"/>
          </a:xfrm>
          <a:prstGeom prst="rect">
            <a:avLst/>
          </a:prstGeom>
        </p:spPr>
      </p:pic>
      <p:pic>
        <p:nvPicPr>
          <p:cNvPr id="40" name="39 Imagen" descr="sofi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3286124"/>
            <a:ext cx="1500198" cy="928694"/>
          </a:xfrm>
          <a:prstGeom prst="rect">
            <a:avLst/>
          </a:prstGeom>
        </p:spPr>
      </p:pic>
      <p:sp>
        <p:nvSpPr>
          <p:cNvPr id="73" name="72 Rectángulo redondeado"/>
          <p:cNvSpPr/>
          <p:nvPr/>
        </p:nvSpPr>
        <p:spPr>
          <a:xfrm>
            <a:off x="2285984" y="2497496"/>
            <a:ext cx="1080000" cy="36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GENERACION DE MANFIESTO  </a:t>
            </a:r>
            <a:endParaRPr lang="es-ES" sz="800" b="1" dirty="0"/>
          </a:p>
        </p:txBody>
      </p:sp>
      <p:sp>
        <p:nvSpPr>
          <p:cNvPr id="75" name="74 Rectángulo redondeado"/>
          <p:cNvSpPr/>
          <p:nvPr/>
        </p:nvSpPr>
        <p:spPr>
          <a:xfrm>
            <a:off x="428596" y="3286124"/>
            <a:ext cx="1080000" cy="3600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bg1"/>
                </a:solidFill>
              </a:rPr>
              <a:t>ARRIBO DE LA CARGA</a:t>
            </a:r>
            <a:endParaRPr lang="es-ES" sz="800" b="1" dirty="0">
              <a:solidFill>
                <a:schemeClr val="bg1"/>
              </a:solidFill>
            </a:endParaRPr>
          </a:p>
        </p:txBody>
      </p:sp>
      <p:sp>
        <p:nvSpPr>
          <p:cNvPr id="31" name="30 Rectángulo redondeado"/>
          <p:cNvSpPr/>
          <p:nvPr/>
        </p:nvSpPr>
        <p:spPr>
          <a:xfrm>
            <a:off x="3643306" y="2497496"/>
            <a:ext cx="1080000" cy="36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REGISTRO DE MANFIESTO (REG)</a:t>
            </a:r>
            <a:endParaRPr lang="es-ES" sz="800" b="1" dirty="0"/>
          </a:p>
        </p:txBody>
      </p:sp>
      <p:sp>
        <p:nvSpPr>
          <p:cNvPr id="33" name="32 Rectángulo redondeado"/>
          <p:cNvSpPr/>
          <p:nvPr/>
        </p:nvSpPr>
        <p:spPr>
          <a:xfrm>
            <a:off x="5072066" y="2497496"/>
            <a:ext cx="1080000" cy="360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PRESENTACION DE MANFIESTO (PRE)</a:t>
            </a:r>
            <a:endParaRPr lang="es-ES" sz="800" b="1" dirty="0"/>
          </a:p>
        </p:txBody>
      </p:sp>
      <p:sp>
        <p:nvSpPr>
          <p:cNvPr id="56" name="55 Rectángulo redondeado"/>
          <p:cNvSpPr/>
          <p:nvPr/>
        </p:nvSpPr>
        <p:spPr>
          <a:xfrm>
            <a:off x="6500826" y="2497496"/>
            <a:ext cx="1080000" cy="360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CIERRE DE INGRESO A  DEPOSITO</a:t>
            </a:r>
            <a:endParaRPr lang="es-ES" sz="800" b="1" dirty="0"/>
          </a:p>
        </p:txBody>
      </p:sp>
      <p:sp>
        <p:nvSpPr>
          <p:cNvPr id="98" name="97 Rectángulo redondeado"/>
          <p:cNvSpPr/>
          <p:nvPr/>
        </p:nvSpPr>
        <p:spPr>
          <a:xfrm>
            <a:off x="6509256" y="3354752"/>
            <a:ext cx="1071570" cy="36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700" b="1" dirty="0" smtClean="0"/>
              <a:t>DESADUANAMIENTO</a:t>
            </a:r>
          </a:p>
        </p:txBody>
      </p:sp>
      <p:sp>
        <p:nvSpPr>
          <p:cNvPr id="101" name="100 Rectángulo redondeado"/>
          <p:cNvSpPr/>
          <p:nvPr/>
        </p:nvSpPr>
        <p:spPr>
          <a:xfrm>
            <a:off x="3643306" y="1714488"/>
            <a:ext cx="1080000" cy="3600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AGENTE DE TRANSPORTE</a:t>
            </a:r>
            <a:endParaRPr lang="es-ES" sz="900" b="1" dirty="0"/>
          </a:p>
        </p:txBody>
      </p:sp>
      <p:sp>
        <p:nvSpPr>
          <p:cNvPr id="105" name="104 Rectángulo redondeado"/>
          <p:cNvSpPr/>
          <p:nvPr/>
        </p:nvSpPr>
        <p:spPr>
          <a:xfrm>
            <a:off x="5072066" y="1714488"/>
            <a:ext cx="1080000" cy="3600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DIVISION REGISTRO</a:t>
            </a:r>
            <a:endParaRPr lang="es-ES" sz="900" b="1" dirty="0"/>
          </a:p>
        </p:txBody>
      </p:sp>
      <p:sp>
        <p:nvSpPr>
          <p:cNvPr id="106" name="105 Rectángulo redondeado"/>
          <p:cNvSpPr/>
          <p:nvPr/>
        </p:nvSpPr>
        <p:spPr>
          <a:xfrm>
            <a:off x="6500826" y="1714488"/>
            <a:ext cx="1080000" cy="3600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GESTION DEPOSITO DINAC</a:t>
            </a:r>
            <a:endParaRPr lang="es-ES" sz="900" b="1" dirty="0"/>
          </a:p>
        </p:txBody>
      </p:sp>
      <p:graphicFrame>
        <p:nvGraphicFramePr>
          <p:cNvPr id="118" name="117 Diagrama"/>
          <p:cNvGraphicFramePr/>
          <p:nvPr/>
        </p:nvGraphicFramePr>
        <p:xfrm>
          <a:off x="2627784" y="4221088"/>
          <a:ext cx="6120680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37" name="36 Conector recto de flecha"/>
          <p:cNvCxnSpPr>
            <a:stCxn id="38" idx="3"/>
            <a:endCxn id="73" idx="1"/>
          </p:cNvCxnSpPr>
          <p:nvPr/>
        </p:nvCxnSpPr>
        <p:spPr>
          <a:xfrm>
            <a:off x="1725720" y="2676091"/>
            <a:ext cx="560264" cy="1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73" idx="2"/>
            <a:endCxn id="40" idx="0"/>
          </p:cNvCxnSpPr>
          <p:nvPr/>
        </p:nvCxnSpPr>
        <p:spPr>
          <a:xfrm rot="5400000">
            <a:off x="2609563" y="3069703"/>
            <a:ext cx="428628" cy="4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>
            <a:stCxn id="73" idx="3"/>
            <a:endCxn id="31" idx="1"/>
          </p:cNvCxnSpPr>
          <p:nvPr/>
        </p:nvCxnSpPr>
        <p:spPr>
          <a:xfrm>
            <a:off x="3365984" y="2677496"/>
            <a:ext cx="27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31" idx="3"/>
            <a:endCxn id="33" idx="1"/>
          </p:cNvCxnSpPr>
          <p:nvPr/>
        </p:nvCxnSpPr>
        <p:spPr>
          <a:xfrm>
            <a:off x="4723306" y="2677496"/>
            <a:ext cx="34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>
            <a:stCxn id="33" idx="3"/>
            <a:endCxn id="56" idx="1"/>
          </p:cNvCxnSpPr>
          <p:nvPr/>
        </p:nvCxnSpPr>
        <p:spPr>
          <a:xfrm>
            <a:off x="6152066" y="2677496"/>
            <a:ext cx="34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>
            <a:stCxn id="56" idx="2"/>
            <a:endCxn id="98" idx="0"/>
          </p:cNvCxnSpPr>
          <p:nvPr/>
        </p:nvCxnSpPr>
        <p:spPr>
          <a:xfrm rot="16200000" flipH="1">
            <a:off x="6794305" y="3104016"/>
            <a:ext cx="497256" cy="4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>
            <a:stCxn id="101" idx="2"/>
            <a:endCxn id="31" idx="0"/>
          </p:cNvCxnSpPr>
          <p:nvPr/>
        </p:nvCxnSpPr>
        <p:spPr>
          <a:xfrm rot="5400000">
            <a:off x="3971802" y="2285992"/>
            <a:ext cx="42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>
            <a:stCxn id="105" idx="2"/>
            <a:endCxn id="33" idx="0"/>
          </p:cNvCxnSpPr>
          <p:nvPr/>
        </p:nvCxnSpPr>
        <p:spPr>
          <a:xfrm rot="5400000">
            <a:off x="5400562" y="2285992"/>
            <a:ext cx="42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 de flecha"/>
          <p:cNvCxnSpPr>
            <a:stCxn id="106" idx="2"/>
            <a:endCxn id="56" idx="0"/>
          </p:cNvCxnSpPr>
          <p:nvPr/>
        </p:nvCxnSpPr>
        <p:spPr>
          <a:xfrm rot="5400000">
            <a:off x="6829322" y="2285992"/>
            <a:ext cx="42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73 Rectángulo redondeado"/>
          <p:cNvSpPr/>
          <p:nvPr/>
        </p:nvSpPr>
        <p:spPr>
          <a:xfrm>
            <a:off x="7858148" y="2497496"/>
            <a:ext cx="1080000" cy="360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MANIFIESTO RELACIONADO</a:t>
            </a:r>
            <a:endParaRPr lang="es-ES" sz="800" b="1" dirty="0"/>
          </a:p>
        </p:txBody>
      </p:sp>
      <p:sp>
        <p:nvSpPr>
          <p:cNvPr id="76" name="75 Rectángulo redondeado"/>
          <p:cNvSpPr/>
          <p:nvPr/>
        </p:nvSpPr>
        <p:spPr>
          <a:xfrm>
            <a:off x="7858148" y="1714488"/>
            <a:ext cx="1080000" cy="3600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DIVISION REGISTRO</a:t>
            </a:r>
            <a:endParaRPr lang="es-ES" sz="900" b="1" dirty="0"/>
          </a:p>
        </p:txBody>
      </p:sp>
      <p:cxnSp>
        <p:nvCxnSpPr>
          <p:cNvPr id="77" name="76 Conector recto de flecha"/>
          <p:cNvCxnSpPr>
            <a:stCxn id="76" idx="2"/>
            <a:endCxn id="74" idx="0"/>
          </p:cNvCxnSpPr>
          <p:nvPr/>
        </p:nvCxnSpPr>
        <p:spPr>
          <a:xfrm rot="5400000">
            <a:off x="8186644" y="2285992"/>
            <a:ext cx="42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 de flecha"/>
          <p:cNvCxnSpPr>
            <a:stCxn id="56" idx="3"/>
            <a:endCxn id="74" idx="1"/>
          </p:cNvCxnSpPr>
          <p:nvPr/>
        </p:nvCxnSpPr>
        <p:spPr>
          <a:xfrm>
            <a:off x="7580826" y="2677496"/>
            <a:ext cx="27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80 Rectángulo redondeado"/>
          <p:cNvSpPr/>
          <p:nvPr/>
        </p:nvSpPr>
        <p:spPr>
          <a:xfrm>
            <a:off x="7858148" y="3354752"/>
            <a:ext cx="1080000" cy="360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JUSTIFICACION DE NOVEDADES</a:t>
            </a:r>
            <a:endParaRPr lang="es-ES" sz="800" b="1" dirty="0"/>
          </a:p>
        </p:txBody>
      </p:sp>
      <p:cxnSp>
        <p:nvCxnSpPr>
          <p:cNvPr id="84" name="83 Conector recto de flecha"/>
          <p:cNvCxnSpPr>
            <a:stCxn id="81" idx="0"/>
            <a:endCxn id="74" idx="2"/>
          </p:cNvCxnSpPr>
          <p:nvPr/>
        </p:nvCxnSpPr>
        <p:spPr>
          <a:xfrm rot="5400000" flipH="1" flipV="1">
            <a:off x="8149520" y="3106124"/>
            <a:ext cx="49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sp>
        <p:nvSpPr>
          <p:cNvPr id="35" name="34 Rectángulo redondeado"/>
          <p:cNvSpPr/>
          <p:nvPr/>
        </p:nvSpPr>
        <p:spPr>
          <a:xfrm>
            <a:off x="179512" y="5805264"/>
            <a:ext cx="972000" cy="18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TRANSPORTISTA</a:t>
            </a:r>
            <a:endParaRPr lang="es-ES" sz="800" b="1" dirty="0"/>
          </a:p>
        </p:txBody>
      </p:sp>
      <p:sp>
        <p:nvSpPr>
          <p:cNvPr id="36" name="35 Rectángulo redondeado"/>
          <p:cNvSpPr/>
          <p:nvPr/>
        </p:nvSpPr>
        <p:spPr>
          <a:xfrm>
            <a:off x="1223952" y="5805264"/>
            <a:ext cx="972000" cy="180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ADUANA</a:t>
            </a:r>
            <a:endParaRPr lang="es-ES" sz="800" b="1" dirty="0"/>
          </a:p>
        </p:txBody>
      </p:sp>
      <p:sp>
        <p:nvSpPr>
          <p:cNvPr id="39" name="38 Rectángulo redondeado"/>
          <p:cNvSpPr/>
          <p:nvPr/>
        </p:nvSpPr>
        <p:spPr>
          <a:xfrm>
            <a:off x="2267960" y="5805264"/>
            <a:ext cx="972000" cy="180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DINAC</a:t>
            </a:r>
            <a:endParaRPr lang="es-ES" sz="800" b="1" dirty="0"/>
          </a:p>
        </p:txBody>
      </p:sp>
      <p:sp>
        <p:nvSpPr>
          <p:cNvPr id="41" name="40 Rectángulo redondeado"/>
          <p:cNvSpPr/>
          <p:nvPr/>
        </p:nvSpPr>
        <p:spPr>
          <a:xfrm>
            <a:off x="3311968" y="5805264"/>
            <a:ext cx="972000" cy="180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OTROS DESTINOS</a:t>
            </a:r>
            <a:endParaRPr lang="es-ES" sz="800" b="1" dirty="0"/>
          </a:p>
        </p:txBody>
      </p:sp>
      <p:sp>
        <p:nvSpPr>
          <p:cNvPr id="43" name="42 Rectángulo redondeado"/>
          <p:cNvSpPr/>
          <p:nvPr/>
        </p:nvSpPr>
        <p:spPr>
          <a:xfrm>
            <a:off x="4392088" y="5805264"/>
            <a:ext cx="972000" cy="180000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AGENTE CARGAS</a:t>
            </a:r>
            <a:endParaRPr lang="es-ES" sz="800" b="1" dirty="0"/>
          </a:p>
        </p:txBody>
      </p:sp>
    </p:spTree>
    <p:extLst>
      <p:ext uri="{BB962C8B-B14F-4D97-AF65-F5344CB8AC3E}">
        <p14:creationId xmlns:p14="http://schemas.microsoft.com/office/powerpoint/2010/main" val="387299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smtClean="0"/>
              <a:t>DIRECCION NACIONAL DE ADUANAS</a:t>
            </a:r>
            <a:endParaRPr lang="es-PY" sz="3000" smtClean="0"/>
          </a:p>
        </p:txBody>
      </p:sp>
      <p:sp>
        <p:nvSpPr>
          <p:cNvPr id="9219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pic>
        <p:nvPicPr>
          <p:cNvPr id="9221" name="Picture 8" descr="Dirección Nacional de Aduanas">
            <a:hlinkClick r:id="rId3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sp>
        <p:nvSpPr>
          <p:cNvPr id="10" name="9 Rectángulo redondeado"/>
          <p:cNvSpPr/>
          <p:nvPr/>
        </p:nvSpPr>
        <p:spPr>
          <a:xfrm>
            <a:off x="1476916" y="2492896"/>
            <a:ext cx="1080000" cy="36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TRANSMITE  MANIFIESTO</a:t>
            </a:r>
            <a:endParaRPr lang="es-ES" sz="800" b="1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843928" y="4509120"/>
            <a:ext cx="1080000" cy="36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CONFIRMA EL ARRIBO</a:t>
            </a:r>
            <a:endParaRPr lang="es-ES" sz="800" b="1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2843928" y="3789080"/>
            <a:ext cx="1080000" cy="360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GESTION DE DEPOSITO</a:t>
            </a:r>
            <a:endParaRPr lang="es-ES" sz="800" b="1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7740472" y="2348880"/>
            <a:ext cx="1080000" cy="360000"/>
          </a:xfrm>
          <a:prstGeom prst="roundRect">
            <a:avLst/>
          </a:prstGeom>
          <a:solidFill>
            <a:srgbClr val="009644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IMPORTACION A CONSUMO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5940152" y="3140968"/>
            <a:ext cx="1080000" cy="216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bg1"/>
                </a:solidFill>
              </a:rPr>
              <a:t>AIR WAYBILL B</a:t>
            </a:r>
            <a:endParaRPr lang="es-ES" sz="800" b="1" dirty="0">
              <a:solidFill>
                <a:schemeClr val="bg1"/>
              </a:solidFill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5940152" y="4941208"/>
            <a:ext cx="1080000" cy="216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bg1"/>
                </a:solidFill>
              </a:rPr>
              <a:t>AIR WAYBILL D</a:t>
            </a:r>
            <a:endParaRPr lang="es-ES" sz="800" b="1" dirty="0">
              <a:solidFill>
                <a:schemeClr val="bg1"/>
              </a:solidFill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7740472" y="2780968"/>
            <a:ext cx="1080000" cy="36000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IMPORTACION A CONSUMO</a:t>
            </a:r>
            <a:endParaRPr lang="es-ES" sz="800" b="1" dirty="0"/>
          </a:p>
        </p:txBody>
      </p:sp>
      <p:cxnSp>
        <p:nvCxnSpPr>
          <p:cNvPr id="20" name="19 Conector angular"/>
          <p:cNvCxnSpPr>
            <a:stCxn id="15" idx="3"/>
            <a:endCxn id="57" idx="1"/>
          </p:cNvCxnSpPr>
          <p:nvPr/>
        </p:nvCxnSpPr>
        <p:spPr>
          <a:xfrm flipV="1">
            <a:off x="7020152" y="2744924"/>
            <a:ext cx="576184" cy="5040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 redondeado"/>
          <p:cNvSpPr/>
          <p:nvPr/>
        </p:nvSpPr>
        <p:spPr>
          <a:xfrm>
            <a:off x="4499992" y="2924984"/>
            <a:ext cx="1080000" cy="36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tx1"/>
                </a:solidFill>
              </a:rPr>
              <a:t>JUSTIFICA NOVEDADES</a:t>
            </a:r>
            <a:endParaRPr lang="es-ES" sz="800" b="1" dirty="0">
              <a:solidFill>
                <a:schemeClr val="tx1"/>
              </a:solidFill>
            </a:endParaRPr>
          </a:p>
        </p:txBody>
      </p:sp>
      <p:pic>
        <p:nvPicPr>
          <p:cNvPr id="23" name="Picture 2" descr="http://www.fullpyme.cl/wp-content/uploads/2013/06/Nube1-970x102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28222" y="3091450"/>
            <a:ext cx="783538" cy="625582"/>
          </a:xfrm>
          <a:prstGeom prst="rect">
            <a:avLst/>
          </a:prstGeom>
          <a:noFill/>
        </p:spPr>
      </p:pic>
      <p:sp>
        <p:nvSpPr>
          <p:cNvPr id="24" name="23 Rectángulo redondeado"/>
          <p:cNvSpPr/>
          <p:nvPr/>
        </p:nvSpPr>
        <p:spPr>
          <a:xfrm>
            <a:off x="1475656" y="3933096"/>
            <a:ext cx="1080000" cy="360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 smtClean="0">
                <a:solidFill>
                  <a:schemeClr val="bg1"/>
                </a:solidFill>
              </a:rPr>
              <a:t>WEB SERVICES</a:t>
            </a:r>
          </a:p>
          <a:p>
            <a:pPr algn="ctr"/>
            <a:r>
              <a:rPr lang="es-ES" sz="1100" b="1" dirty="0" smtClean="0">
                <a:solidFill>
                  <a:schemeClr val="bg1"/>
                </a:solidFill>
              </a:rPr>
              <a:t>ADUANA</a:t>
            </a:r>
            <a:endParaRPr lang="es-ES" sz="1100" b="1" dirty="0">
              <a:solidFill>
                <a:schemeClr val="bg1"/>
              </a:solidFill>
            </a:endParaRPr>
          </a:p>
        </p:txBody>
      </p:sp>
      <p:cxnSp>
        <p:nvCxnSpPr>
          <p:cNvPr id="25" name="24 Conector recto de flecha"/>
          <p:cNvCxnSpPr>
            <a:stCxn id="1028" idx="2"/>
            <a:endCxn id="10" idx="0"/>
          </p:cNvCxnSpPr>
          <p:nvPr/>
        </p:nvCxnSpPr>
        <p:spPr>
          <a:xfrm>
            <a:off x="2015716" y="2216118"/>
            <a:ext cx="1200" cy="2767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10" idx="2"/>
            <a:endCxn id="23" idx="0"/>
          </p:cNvCxnSpPr>
          <p:nvPr/>
        </p:nvCxnSpPr>
        <p:spPr>
          <a:xfrm>
            <a:off x="2016916" y="2852896"/>
            <a:ext cx="3075" cy="2385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stCxn id="23" idx="2"/>
            <a:endCxn id="24" idx="0"/>
          </p:cNvCxnSpPr>
          <p:nvPr/>
        </p:nvCxnSpPr>
        <p:spPr>
          <a:xfrm flipH="1">
            <a:off x="2015656" y="3717032"/>
            <a:ext cx="4335" cy="216064"/>
          </a:xfrm>
          <a:prstGeom prst="straightConnector1">
            <a:avLst/>
          </a:prstGeom>
          <a:ln w="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ubicar.net/imagenes/casos/00003-Monitore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3501008"/>
            <a:ext cx="1053547" cy="701663"/>
          </a:xfrm>
          <a:prstGeom prst="rect">
            <a:avLst/>
          </a:prstGeom>
          <a:noFill/>
        </p:spPr>
      </p:pic>
      <p:cxnSp>
        <p:nvCxnSpPr>
          <p:cNvPr id="50" name="49 Conector recto de flecha"/>
          <p:cNvCxnSpPr>
            <a:stCxn id="24" idx="2"/>
            <a:endCxn id="3" idx="0"/>
          </p:cNvCxnSpPr>
          <p:nvPr/>
        </p:nvCxnSpPr>
        <p:spPr>
          <a:xfrm>
            <a:off x="2015656" y="4293096"/>
            <a:ext cx="60" cy="504056"/>
          </a:xfrm>
          <a:prstGeom prst="straightConnector1">
            <a:avLst/>
          </a:prstGeom>
          <a:ln w="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angular"/>
          <p:cNvCxnSpPr>
            <a:stCxn id="1026" idx="3"/>
            <a:endCxn id="10" idx="1"/>
          </p:cNvCxnSpPr>
          <p:nvPr/>
        </p:nvCxnSpPr>
        <p:spPr>
          <a:xfrm flipV="1">
            <a:off x="1161051" y="2672896"/>
            <a:ext cx="315865" cy="1178944"/>
          </a:xfrm>
          <a:prstGeom prst="bentConnector3">
            <a:avLst>
              <a:gd name="adj1" fmla="val 4095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angular"/>
          <p:cNvCxnSpPr>
            <a:stCxn id="1026" idx="3"/>
            <a:endCxn id="3" idx="1"/>
          </p:cNvCxnSpPr>
          <p:nvPr/>
        </p:nvCxnSpPr>
        <p:spPr>
          <a:xfrm>
            <a:off x="1161051" y="3851840"/>
            <a:ext cx="242597" cy="13053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angular"/>
          <p:cNvCxnSpPr>
            <a:stCxn id="3" idx="3"/>
            <a:endCxn id="11" idx="2"/>
          </p:cNvCxnSpPr>
          <p:nvPr/>
        </p:nvCxnSpPr>
        <p:spPr>
          <a:xfrm flipV="1">
            <a:off x="2627784" y="4869120"/>
            <a:ext cx="756144" cy="28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2542332"/>
            <a:ext cx="936104" cy="74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4" name="63 Conector recto de flecha"/>
          <p:cNvCxnSpPr>
            <a:stCxn id="2" idx="2"/>
            <a:endCxn id="13" idx="0"/>
          </p:cNvCxnSpPr>
          <p:nvPr/>
        </p:nvCxnSpPr>
        <p:spPr>
          <a:xfrm>
            <a:off x="3383868" y="3284984"/>
            <a:ext cx="60" cy="504096"/>
          </a:xfrm>
          <a:prstGeom prst="straightConnector1">
            <a:avLst/>
          </a:prstGeom>
          <a:ln w="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Rectángulo redondeado"/>
          <p:cNvSpPr/>
          <p:nvPr/>
        </p:nvSpPr>
        <p:spPr>
          <a:xfrm>
            <a:off x="7740472" y="1519475"/>
            <a:ext cx="1080000" cy="360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PAGO ELECTRONICO DE TASAS </a:t>
            </a:r>
            <a:endParaRPr lang="es-ES" sz="800" b="1" dirty="0"/>
          </a:p>
        </p:txBody>
      </p:sp>
      <p:sp>
        <p:nvSpPr>
          <p:cNvPr id="43" name="42 CuadroTexto"/>
          <p:cNvSpPr txBox="1">
            <a:spLocks noChangeAspect="1"/>
          </p:cNvSpPr>
          <p:nvPr/>
        </p:nvSpPr>
        <p:spPr>
          <a:xfrm>
            <a:off x="2915816" y="1862322"/>
            <a:ext cx="936104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rIns="36000" rtlCol="0">
            <a:noAutofit/>
          </a:bodyPr>
          <a:lstStyle/>
          <a:p>
            <a:pPr algn="ctr"/>
            <a:r>
              <a:rPr lang="es-ES" sz="1000" b="1" dirty="0" smtClean="0">
                <a:latin typeface="+mn-lt"/>
              </a:rPr>
              <a:t>CONTROL NO INTRUSIVO</a:t>
            </a:r>
            <a:endParaRPr lang="es-ES" sz="1000" b="1" dirty="0">
              <a:latin typeface="+mn-lt"/>
            </a:endParaRPr>
          </a:p>
        </p:txBody>
      </p:sp>
      <p:cxnSp>
        <p:nvCxnSpPr>
          <p:cNvPr id="45" name="44 Conector recto de flecha"/>
          <p:cNvCxnSpPr>
            <a:stCxn id="43" idx="2"/>
            <a:endCxn id="2" idx="0"/>
          </p:cNvCxnSpPr>
          <p:nvPr/>
        </p:nvCxnSpPr>
        <p:spPr>
          <a:xfrm>
            <a:off x="3383868" y="2262432"/>
            <a:ext cx="0" cy="279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CuadroTexto"/>
          <p:cNvSpPr txBox="1">
            <a:spLocks/>
          </p:cNvSpPr>
          <p:nvPr/>
        </p:nvSpPr>
        <p:spPr>
          <a:xfrm>
            <a:off x="107504" y="4581128"/>
            <a:ext cx="1080120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rIns="36000" rtlCol="0">
            <a:noAutofit/>
          </a:bodyPr>
          <a:lstStyle/>
          <a:p>
            <a:pPr algn="ctr"/>
            <a:r>
              <a:rPr lang="es-ES" sz="1000" b="1" dirty="0" smtClean="0">
                <a:latin typeface="+mn-lt"/>
              </a:rPr>
              <a:t>GESTION DE RIESGO</a:t>
            </a:r>
            <a:endParaRPr lang="es-ES" sz="1000" b="1" dirty="0">
              <a:latin typeface="+mn-lt"/>
            </a:endParaRPr>
          </a:p>
        </p:txBody>
      </p:sp>
      <p:cxnSp>
        <p:nvCxnSpPr>
          <p:cNvPr id="52" name="51 Conector recto de flecha"/>
          <p:cNvCxnSpPr>
            <a:stCxn id="49" idx="0"/>
            <a:endCxn id="1026" idx="2"/>
          </p:cNvCxnSpPr>
          <p:nvPr/>
        </p:nvCxnSpPr>
        <p:spPr>
          <a:xfrm flipH="1" flipV="1">
            <a:off x="634278" y="4202671"/>
            <a:ext cx="13286" cy="3784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Rectángulo redondeado"/>
          <p:cNvSpPr/>
          <p:nvPr/>
        </p:nvSpPr>
        <p:spPr>
          <a:xfrm>
            <a:off x="7596336" y="2276872"/>
            <a:ext cx="1368152" cy="936104"/>
          </a:xfrm>
          <a:prstGeom prst="round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0" y="0"/>
          <a:ext cx="12096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8" imgW="6095238" imgH="3038095" progId="">
                  <p:embed/>
                </p:oleObj>
              </mc:Choice>
              <mc:Fallback>
                <p:oleObj r:id="rId8" imgW="6095238" imgH="303809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09675" cy="561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 descr="Avión en fase de despegue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03648" y="1412776"/>
            <a:ext cx="1224136" cy="803342"/>
          </a:xfrm>
          <a:prstGeom prst="rect">
            <a:avLst/>
          </a:prstGeom>
          <a:noFill/>
        </p:spPr>
      </p:pic>
      <p:pic>
        <p:nvPicPr>
          <p:cNvPr id="3" name="Picture 6" descr="http://i662.photobucket.com/albums/uu346/snao12/DSC_7607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03648" y="4797152"/>
            <a:ext cx="1224136" cy="720080"/>
          </a:xfrm>
          <a:prstGeom prst="rect">
            <a:avLst/>
          </a:prstGeom>
          <a:noFill/>
        </p:spPr>
      </p:pic>
      <p:cxnSp>
        <p:nvCxnSpPr>
          <p:cNvPr id="85" name="84 Conector recto de flecha"/>
          <p:cNvCxnSpPr>
            <a:stCxn id="11" idx="0"/>
            <a:endCxn id="13" idx="2"/>
          </p:cNvCxnSpPr>
          <p:nvPr/>
        </p:nvCxnSpPr>
        <p:spPr>
          <a:xfrm flipV="1">
            <a:off x="3383928" y="4149080"/>
            <a:ext cx="0" cy="360040"/>
          </a:xfrm>
          <a:prstGeom prst="straightConnector1">
            <a:avLst/>
          </a:prstGeom>
          <a:ln w="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87 Rectángulo redondeado"/>
          <p:cNvSpPr/>
          <p:nvPr/>
        </p:nvSpPr>
        <p:spPr>
          <a:xfrm>
            <a:off x="4500112" y="4509120"/>
            <a:ext cx="1080000" cy="36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OFICIALIZA MANIFESTO </a:t>
            </a:r>
            <a:endParaRPr lang="es-ES" sz="800" b="1" dirty="0"/>
          </a:p>
        </p:txBody>
      </p:sp>
      <p:cxnSp>
        <p:nvCxnSpPr>
          <p:cNvPr id="90" name="89 Conector recto de flecha"/>
          <p:cNvCxnSpPr>
            <a:stCxn id="11" idx="3"/>
            <a:endCxn id="88" idx="1"/>
          </p:cNvCxnSpPr>
          <p:nvPr/>
        </p:nvCxnSpPr>
        <p:spPr>
          <a:xfrm>
            <a:off x="3923928" y="4689120"/>
            <a:ext cx="57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angular"/>
          <p:cNvCxnSpPr>
            <a:stCxn id="88" idx="3"/>
            <a:endCxn id="15" idx="1"/>
          </p:cNvCxnSpPr>
          <p:nvPr/>
        </p:nvCxnSpPr>
        <p:spPr>
          <a:xfrm flipV="1">
            <a:off x="5580112" y="3248980"/>
            <a:ext cx="360040" cy="14401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angular"/>
          <p:cNvCxnSpPr>
            <a:stCxn id="88" idx="3"/>
            <a:endCxn id="16" idx="1"/>
          </p:cNvCxnSpPr>
          <p:nvPr/>
        </p:nvCxnSpPr>
        <p:spPr>
          <a:xfrm>
            <a:off x="5580112" y="4689120"/>
            <a:ext cx="360040" cy="3601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105 Rectángulo redondeado"/>
          <p:cNvSpPr/>
          <p:nvPr/>
        </p:nvSpPr>
        <p:spPr>
          <a:xfrm>
            <a:off x="4499992" y="3789080"/>
            <a:ext cx="108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PRESENTA MANIFIESTO</a:t>
            </a:r>
            <a:endParaRPr lang="es-ES" sz="800" b="1" dirty="0"/>
          </a:p>
        </p:txBody>
      </p:sp>
      <p:cxnSp>
        <p:nvCxnSpPr>
          <p:cNvPr id="108" name="107 Conector recto de flecha"/>
          <p:cNvCxnSpPr>
            <a:stCxn id="88" idx="0"/>
            <a:endCxn id="106" idx="2"/>
          </p:cNvCxnSpPr>
          <p:nvPr/>
        </p:nvCxnSpPr>
        <p:spPr>
          <a:xfrm flipH="1" flipV="1">
            <a:off x="5039992" y="4149080"/>
            <a:ext cx="1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110 Conector recto de flecha"/>
          <p:cNvCxnSpPr>
            <a:stCxn id="22" idx="2"/>
            <a:endCxn id="106" idx="0"/>
          </p:cNvCxnSpPr>
          <p:nvPr/>
        </p:nvCxnSpPr>
        <p:spPr>
          <a:xfrm>
            <a:off x="5039992" y="3284984"/>
            <a:ext cx="0" cy="50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114 Rectángulo redondeado"/>
          <p:cNvSpPr/>
          <p:nvPr/>
        </p:nvSpPr>
        <p:spPr>
          <a:xfrm>
            <a:off x="7668344" y="4869200"/>
            <a:ext cx="1080000" cy="36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TRANSITO NACIONAL</a:t>
            </a:r>
            <a:endParaRPr lang="es-ES" sz="800" b="1" dirty="0"/>
          </a:p>
        </p:txBody>
      </p:sp>
      <p:sp>
        <p:nvSpPr>
          <p:cNvPr id="116" name="115 Rectángulo redondeado"/>
          <p:cNvSpPr/>
          <p:nvPr/>
        </p:nvSpPr>
        <p:spPr>
          <a:xfrm>
            <a:off x="7668464" y="5589280"/>
            <a:ext cx="1080000" cy="360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GESTION DE DEPOSITO CODESA</a:t>
            </a:r>
            <a:endParaRPr lang="es-ES" sz="800" b="1" dirty="0"/>
          </a:p>
        </p:txBody>
      </p:sp>
      <p:cxnSp>
        <p:nvCxnSpPr>
          <p:cNvPr id="120" name="119 Conector recto de flecha"/>
          <p:cNvCxnSpPr>
            <a:stCxn id="16" idx="3"/>
            <a:endCxn id="115" idx="1"/>
          </p:cNvCxnSpPr>
          <p:nvPr/>
        </p:nvCxnSpPr>
        <p:spPr>
          <a:xfrm flipV="1">
            <a:off x="7020152" y="5049200"/>
            <a:ext cx="648192" cy="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128 Conector recto de flecha"/>
          <p:cNvCxnSpPr>
            <a:stCxn id="115" idx="2"/>
            <a:endCxn id="116" idx="0"/>
          </p:cNvCxnSpPr>
          <p:nvPr/>
        </p:nvCxnSpPr>
        <p:spPr>
          <a:xfrm>
            <a:off x="8208344" y="5229200"/>
            <a:ext cx="120" cy="36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130 Imagen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76056" y="3573016"/>
            <a:ext cx="478312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32" name="131 Imagen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19872" y="2294370"/>
            <a:ext cx="478312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33" name="132 Imagen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3568" y="4333166"/>
            <a:ext cx="478312" cy="2160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www.economia.gov.py/dgep/_admin/uploads/dinac_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40472" y="1951483"/>
            <a:ext cx="493993" cy="253381"/>
          </a:xfrm>
          <a:prstGeom prst="rect">
            <a:avLst/>
          </a:prstGeom>
          <a:noFill/>
        </p:spPr>
      </p:pic>
      <p:pic>
        <p:nvPicPr>
          <p:cNvPr id="134" name="Picture 8" descr="http://www.economia.gov.py/dgep/_admin/uploads/dinac_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43808" y="3501008"/>
            <a:ext cx="493993" cy="253381"/>
          </a:xfrm>
          <a:prstGeom prst="rect">
            <a:avLst/>
          </a:prstGeom>
          <a:noFill/>
        </p:spPr>
      </p:pic>
      <p:sp>
        <p:nvSpPr>
          <p:cNvPr id="138" name="137 Rectángulo redondeado"/>
          <p:cNvSpPr/>
          <p:nvPr/>
        </p:nvSpPr>
        <p:spPr>
          <a:xfrm>
            <a:off x="179512" y="5805264"/>
            <a:ext cx="972000" cy="1800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TRANSPORTISTA</a:t>
            </a:r>
            <a:endParaRPr lang="es-ES" sz="800" b="1" dirty="0"/>
          </a:p>
        </p:txBody>
      </p:sp>
      <p:sp>
        <p:nvSpPr>
          <p:cNvPr id="139" name="138 Rectángulo redondeado"/>
          <p:cNvSpPr/>
          <p:nvPr/>
        </p:nvSpPr>
        <p:spPr>
          <a:xfrm>
            <a:off x="1223952" y="5805264"/>
            <a:ext cx="972000" cy="180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ADUANA</a:t>
            </a:r>
            <a:endParaRPr lang="es-ES" sz="800" b="1" dirty="0"/>
          </a:p>
        </p:txBody>
      </p:sp>
      <p:sp>
        <p:nvSpPr>
          <p:cNvPr id="140" name="139 Rectángulo redondeado"/>
          <p:cNvSpPr/>
          <p:nvPr/>
        </p:nvSpPr>
        <p:spPr>
          <a:xfrm>
            <a:off x="2267960" y="5805264"/>
            <a:ext cx="972000" cy="180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DINAC</a:t>
            </a:r>
            <a:endParaRPr lang="es-ES" sz="800" b="1" dirty="0"/>
          </a:p>
        </p:txBody>
      </p:sp>
      <p:sp>
        <p:nvSpPr>
          <p:cNvPr id="141" name="140 Rectángulo redondeado"/>
          <p:cNvSpPr/>
          <p:nvPr/>
        </p:nvSpPr>
        <p:spPr>
          <a:xfrm>
            <a:off x="3311968" y="5805264"/>
            <a:ext cx="972000" cy="180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OTROS DESTINOS</a:t>
            </a:r>
            <a:endParaRPr lang="es-ES" sz="800" b="1" dirty="0"/>
          </a:p>
        </p:txBody>
      </p:sp>
      <p:sp>
        <p:nvSpPr>
          <p:cNvPr id="70" name="69 Rectángulo redondeado"/>
          <p:cNvSpPr/>
          <p:nvPr/>
        </p:nvSpPr>
        <p:spPr>
          <a:xfrm>
            <a:off x="5940152" y="2708880"/>
            <a:ext cx="1080000" cy="216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bg1"/>
                </a:solidFill>
              </a:rPr>
              <a:t>AIR WAYBILL A</a:t>
            </a:r>
            <a:endParaRPr lang="es-ES" sz="800" b="1" dirty="0">
              <a:solidFill>
                <a:schemeClr val="bg1"/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220192" y="5301208"/>
            <a:ext cx="1080000" cy="216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bg1"/>
                </a:solidFill>
              </a:rPr>
              <a:t>AIR WAYBILL E</a:t>
            </a:r>
            <a:endParaRPr lang="es-ES" sz="800" b="1" dirty="0">
              <a:solidFill>
                <a:schemeClr val="bg1"/>
              </a:solidFill>
            </a:endParaRPr>
          </a:p>
        </p:txBody>
      </p:sp>
      <p:cxnSp>
        <p:nvCxnSpPr>
          <p:cNvPr id="77" name="76 Conector angular"/>
          <p:cNvCxnSpPr>
            <a:stCxn id="88" idx="3"/>
            <a:endCxn id="70" idx="1"/>
          </p:cNvCxnSpPr>
          <p:nvPr/>
        </p:nvCxnSpPr>
        <p:spPr>
          <a:xfrm flipV="1">
            <a:off x="5580112" y="2816892"/>
            <a:ext cx="360040" cy="18722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 de flecha"/>
          <p:cNvCxnSpPr>
            <a:stCxn id="67" idx="2"/>
            <a:endCxn id="57" idx="0"/>
          </p:cNvCxnSpPr>
          <p:nvPr/>
        </p:nvCxnSpPr>
        <p:spPr>
          <a:xfrm flipH="1">
            <a:off x="8280412" y="1879475"/>
            <a:ext cx="60" cy="397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81 Rectángulo redondeado"/>
          <p:cNvSpPr/>
          <p:nvPr/>
        </p:nvSpPr>
        <p:spPr>
          <a:xfrm>
            <a:off x="5940272" y="2132816"/>
            <a:ext cx="1080000" cy="36000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TRASLADO IDA3</a:t>
            </a:r>
          </a:p>
          <a:p>
            <a:pPr algn="ctr"/>
            <a:r>
              <a:rPr lang="es-ES" sz="800" b="1" dirty="0" smtClean="0"/>
              <a:t>MATERIAL BELICO</a:t>
            </a:r>
            <a:endParaRPr lang="es-ES" sz="800" b="1" dirty="0"/>
          </a:p>
        </p:txBody>
      </p:sp>
      <p:pic>
        <p:nvPicPr>
          <p:cNvPr id="1027" name="Picture 3" descr="C:\Users\DNA\Desktop\MIS DOCUMENTOS\PROCEDIMIENTOS ADUANEROS\VENTANILLAS UNICAS\LOGO VUI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20072" y="2060848"/>
            <a:ext cx="456143" cy="504056"/>
          </a:xfrm>
          <a:prstGeom prst="rect">
            <a:avLst/>
          </a:prstGeom>
          <a:noFill/>
        </p:spPr>
      </p:pic>
      <p:cxnSp>
        <p:nvCxnSpPr>
          <p:cNvPr id="84" name="83 Conector recto de flecha"/>
          <p:cNvCxnSpPr>
            <a:stCxn id="1027" idx="3"/>
            <a:endCxn id="82" idx="1"/>
          </p:cNvCxnSpPr>
          <p:nvPr/>
        </p:nvCxnSpPr>
        <p:spPr>
          <a:xfrm flipV="1">
            <a:off x="5676215" y="2312816"/>
            <a:ext cx="264057" cy="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93 Rectángulo redondeado"/>
          <p:cNvSpPr/>
          <p:nvPr/>
        </p:nvSpPr>
        <p:spPr>
          <a:xfrm>
            <a:off x="5940272" y="1556792"/>
            <a:ext cx="1080000" cy="360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DIMABEL</a:t>
            </a:r>
            <a:endParaRPr lang="es-ES" sz="800" b="1" dirty="0"/>
          </a:p>
        </p:txBody>
      </p:sp>
      <p:cxnSp>
        <p:nvCxnSpPr>
          <p:cNvPr id="97" name="96 Conector recto de flecha"/>
          <p:cNvCxnSpPr>
            <a:stCxn id="82" idx="0"/>
            <a:endCxn id="94" idx="2"/>
          </p:cNvCxnSpPr>
          <p:nvPr/>
        </p:nvCxnSpPr>
        <p:spPr>
          <a:xfrm flipV="1">
            <a:off x="6480272" y="191679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104 Conector recto de flecha"/>
          <p:cNvCxnSpPr>
            <a:stCxn id="70" idx="0"/>
            <a:endCxn id="82" idx="2"/>
          </p:cNvCxnSpPr>
          <p:nvPr/>
        </p:nvCxnSpPr>
        <p:spPr>
          <a:xfrm flipV="1">
            <a:off x="6480152" y="2492816"/>
            <a:ext cx="120" cy="21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108 Rectángulo redondeado"/>
          <p:cNvSpPr/>
          <p:nvPr/>
        </p:nvSpPr>
        <p:spPr>
          <a:xfrm>
            <a:off x="6300312" y="5589280"/>
            <a:ext cx="1080000" cy="360000"/>
          </a:xfrm>
          <a:prstGeom prst="roundRect">
            <a:avLst/>
          </a:prstGeom>
          <a:solidFill>
            <a:srgbClr val="009644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ENVIOS URGENTES</a:t>
            </a:r>
          </a:p>
        </p:txBody>
      </p:sp>
      <p:cxnSp>
        <p:nvCxnSpPr>
          <p:cNvPr id="112" name="111 Conector angular"/>
          <p:cNvCxnSpPr>
            <a:stCxn id="71" idx="2"/>
            <a:endCxn id="109" idx="1"/>
          </p:cNvCxnSpPr>
          <p:nvPr/>
        </p:nvCxnSpPr>
        <p:spPr>
          <a:xfrm rot="16200000" flipH="1">
            <a:off x="5904228" y="5373196"/>
            <a:ext cx="252048" cy="54012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Rectángulo redondeado"/>
          <p:cNvSpPr/>
          <p:nvPr/>
        </p:nvSpPr>
        <p:spPr>
          <a:xfrm>
            <a:off x="3995936" y="4437112"/>
            <a:ext cx="360040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s-ES" sz="1000" b="1" dirty="0" smtClean="0"/>
              <a:t>2 HS.</a:t>
            </a:r>
            <a:endParaRPr lang="es-ES" sz="1000" b="1" dirty="0"/>
          </a:p>
        </p:txBody>
      </p:sp>
      <p:cxnSp>
        <p:nvCxnSpPr>
          <p:cNvPr id="81" name="80 Conector angular"/>
          <p:cNvCxnSpPr>
            <a:stCxn id="11" idx="3"/>
            <a:endCxn id="71" idx="1"/>
          </p:cNvCxnSpPr>
          <p:nvPr/>
        </p:nvCxnSpPr>
        <p:spPr>
          <a:xfrm>
            <a:off x="3923928" y="4689120"/>
            <a:ext cx="1296264" cy="720100"/>
          </a:xfrm>
          <a:prstGeom prst="bentConnector3">
            <a:avLst>
              <a:gd name="adj1" fmla="val 1766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90 Rectángulo redondeado"/>
          <p:cNvSpPr/>
          <p:nvPr/>
        </p:nvSpPr>
        <p:spPr>
          <a:xfrm>
            <a:off x="5940152" y="3573016"/>
            <a:ext cx="1080000" cy="21602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bg1"/>
                </a:solidFill>
              </a:rPr>
              <a:t>AIR WAYBILL C</a:t>
            </a:r>
            <a:endParaRPr lang="es-ES" sz="800" b="1" dirty="0">
              <a:solidFill>
                <a:schemeClr val="bg1"/>
              </a:solidFill>
            </a:endParaRPr>
          </a:p>
        </p:txBody>
      </p:sp>
      <p:cxnSp>
        <p:nvCxnSpPr>
          <p:cNvPr id="95" name="94 Conector angular"/>
          <p:cNvCxnSpPr>
            <a:stCxn id="88" idx="3"/>
            <a:endCxn id="91" idx="1"/>
          </p:cNvCxnSpPr>
          <p:nvPr/>
        </p:nvCxnSpPr>
        <p:spPr>
          <a:xfrm flipV="1">
            <a:off x="5580112" y="3681028"/>
            <a:ext cx="360040" cy="100809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102 Rectángulo redondeado"/>
          <p:cNvSpPr/>
          <p:nvPr/>
        </p:nvSpPr>
        <p:spPr>
          <a:xfrm>
            <a:off x="4392088" y="5805264"/>
            <a:ext cx="972000" cy="180000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AGENTE CARGAS</a:t>
            </a:r>
            <a:endParaRPr lang="es-ES" sz="800" b="1" dirty="0"/>
          </a:p>
        </p:txBody>
      </p:sp>
      <p:sp>
        <p:nvSpPr>
          <p:cNvPr id="104" name="103 Rectángulo redondeado"/>
          <p:cNvSpPr/>
          <p:nvPr/>
        </p:nvSpPr>
        <p:spPr>
          <a:xfrm>
            <a:off x="6660352" y="4005064"/>
            <a:ext cx="1080000" cy="360000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HOUSE MANIFEST</a:t>
            </a:r>
          </a:p>
        </p:txBody>
      </p:sp>
      <p:cxnSp>
        <p:nvCxnSpPr>
          <p:cNvPr id="118" name="117 Conector angular"/>
          <p:cNvCxnSpPr>
            <a:stCxn id="91" idx="2"/>
            <a:endCxn id="104" idx="1"/>
          </p:cNvCxnSpPr>
          <p:nvPr/>
        </p:nvCxnSpPr>
        <p:spPr>
          <a:xfrm rot="16200000" flipH="1">
            <a:off x="6372240" y="3896952"/>
            <a:ext cx="396024" cy="1802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120 Rectángulo redondeado"/>
          <p:cNvSpPr/>
          <p:nvPr/>
        </p:nvSpPr>
        <p:spPr>
          <a:xfrm>
            <a:off x="7956496" y="3717032"/>
            <a:ext cx="1080000" cy="216024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tx1"/>
                </a:solidFill>
              </a:rPr>
              <a:t>HOUSE WAYBILL A</a:t>
            </a:r>
            <a:endParaRPr lang="es-ES" sz="800" b="1" dirty="0">
              <a:solidFill>
                <a:schemeClr val="tx1"/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7956376" y="4077072"/>
            <a:ext cx="1080000" cy="216024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tx1"/>
                </a:solidFill>
              </a:rPr>
              <a:t>HOUSE WAYBILL B</a:t>
            </a:r>
            <a:endParaRPr lang="es-ES" sz="800" b="1" dirty="0">
              <a:solidFill>
                <a:schemeClr val="tx1"/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7956376" y="4437112"/>
            <a:ext cx="1080000" cy="216024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>
                <a:solidFill>
                  <a:schemeClr val="tx1"/>
                </a:solidFill>
              </a:rPr>
              <a:t>HOUSE WAYBILL C</a:t>
            </a:r>
            <a:endParaRPr lang="es-ES" sz="800" b="1" dirty="0">
              <a:solidFill>
                <a:schemeClr val="tx1"/>
              </a:solidFill>
            </a:endParaRPr>
          </a:p>
        </p:txBody>
      </p:sp>
      <p:cxnSp>
        <p:nvCxnSpPr>
          <p:cNvPr id="125" name="124 Conector angular"/>
          <p:cNvCxnSpPr>
            <a:stCxn id="104" idx="3"/>
            <a:endCxn id="121" idx="1"/>
          </p:cNvCxnSpPr>
          <p:nvPr/>
        </p:nvCxnSpPr>
        <p:spPr>
          <a:xfrm flipV="1">
            <a:off x="7740352" y="3825044"/>
            <a:ext cx="216144" cy="3600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127 Conector angular"/>
          <p:cNvCxnSpPr>
            <a:stCxn id="104" idx="3"/>
            <a:endCxn id="122" idx="1"/>
          </p:cNvCxnSpPr>
          <p:nvPr/>
        </p:nvCxnSpPr>
        <p:spPr>
          <a:xfrm>
            <a:off x="7740352" y="4185064"/>
            <a:ext cx="216024" cy="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135 Conector angular"/>
          <p:cNvCxnSpPr>
            <a:stCxn id="104" idx="3"/>
            <a:endCxn id="123" idx="1"/>
          </p:cNvCxnSpPr>
          <p:nvPr/>
        </p:nvCxnSpPr>
        <p:spPr>
          <a:xfrm>
            <a:off x="7740352" y="4185064"/>
            <a:ext cx="216024" cy="36006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141 Rectángulo redondeado"/>
          <p:cNvSpPr/>
          <p:nvPr/>
        </p:nvSpPr>
        <p:spPr>
          <a:xfrm>
            <a:off x="395536" y="2564904"/>
            <a:ext cx="720080" cy="792088"/>
          </a:xfrm>
          <a:prstGeom prst="roundRect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s-ES" sz="1000" b="1" dirty="0" smtClean="0"/>
              <a:t>XFFM</a:t>
            </a:r>
          </a:p>
          <a:p>
            <a:pPr algn="ctr"/>
            <a:r>
              <a:rPr lang="es-ES" sz="1000" b="1" dirty="0" smtClean="0"/>
              <a:t>XFWB</a:t>
            </a:r>
          </a:p>
          <a:p>
            <a:pPr algn="ctr"/>
            <a:r>
              <a:rPr lang="es-ES" sz="1000" b="1" dirty="0" smtClean="0"/>
              <a:t>XFHL</a:t>
            </a:r>
          </a:p>
          <a:p>
            <a:pPr algn="ctr"/>
            <a:r>
              <a:rPr lang="es-ES" sz="1000" b="1" dirty="0" smtClean="0"/>
              <a:t>XFZB</a:t>
            </a:r>
            <a:endParaRPr lang="es-ES" sz="1000" b="1" dirty="0"/>
          </a:p>
        </p:txBody>
      </p:sp>
    </p:spTree>
    <p:extLst>
      <p:ext uri="{BB962C8B-B14F-4D97-AF65-F5344CB8AC3E}">
        <p14:creationId xmlns:p14="http://schemas.microsoft.com/office/powerpoint/2010/main" val="1322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smtClean="0"/>
              <a:t>DIRECCION NACIONAL DE ADUANAS</a:t>
            </a:r>
            <a:endParaRPr lang="es-PY" sz="3000" smtClean="0"/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sp>
        <p:nvSpPr>
          <p:cNvPr id="32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412776"/>
            <a:ext cx="7200800" cy="432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35 Rectángulo redondeado"/>
          <p:cNvSpPr/>
          <p:nvPr/>
        </p:nvSpPr>
        <p:spPr>
          <a:xfrm>
            <a:off x="5652120" y="4653136"/>
            <a:ext cx="2304256" cy="936104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299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85800"/>
            <a:ext cx="8208912" cy="5263480"/>
          </a:xfrm>
        </p:spPr>
        <p:txBody>
          <a:bodyPr/>
          <a:lstStyle/>
          <a:p>
            <a:pPr algn="ctr"/>
            <a:endParaRPr lang="es-ES" sz="4000" b="1" dirty="0" smtClean="0"/>
          </a:p>
          <a:p>
            <a:pPr algn="ctr"/>
            <a:endParaRPr lang="es-ES" sz="4000" b="1" dirty="0"/>
          </a:p>
          <a:p>
            <a:pPr algn="ctr"/>
            <a:r>
              <a:rPr lang="es-ES" sz="4000" b="1" dirty="0" smtClean="0"/>
              <a:t>LEY </a:t>
            </a:r>
            <a:r>
              <a:rPr lang="es-ES" sz="4000" b="1" dirty="0"/>
              <a:t>2422/04 «Código Aduanero»</a:t>
            </a:r>
          </a:p>
          <a:p>
            <a:pPr marL="0" indent="0" algn="ctr">
              <a:buNone/>
            </a:pPr>
            <a:r>
              <a:rPr lang="es-ES" sz="4000" b="1" dirty="0"/>
              <a:t>Art. 8º </a:t>
            </a:r>
            <a:endParaRPr lang="es-ES" sz="4000" b="1" dirty="0" smtClean="0"/>
          </a:p>
          <a:p>
            <a:pPr marL="0" indent="0" algn="ctr">
              <a:buNone/>
            </a:pPr>
            <a:r>
              <a:rPr lang="es-ES" sz="4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Simplificación de procedimientos, uso de tecnologías de información y automatización.</a:t>
            </a:r>
          </a:p>
          <a:p>
            <a:pPr marL="0" indent="0" algn="ctr">
              <a:buNone/>
            </a:pPr>
            <a:endParaRPr lang="es-ES" sz="4000" b="1" dirty="0"/>
          </a:p>
          <a:p>
            <a:endParaRPr lang="es-ES" dirty="0"/>
          </a:p>
        </p:txBody>
      </p:sp>
      <p:pic>
        <p:nvPicPr>
          <p:cNvPr id="4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5725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62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smtClean="0"/>
              <a:t>DIRECCION NACIONAL DE ADUANAS</a:t>
            </a:r>
            <a:endParaRPr lang="es-PY" sz="3000" smtClean="0"/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340768"/>
            <a:ext cx="828092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492896"/>
            <a:ext cx="40671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068960"/>
            <a:ext cx="25241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File:TAM Airlines Logo.sv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2307" y="3212976"/>
            <a:ext cx="819668" cy="287991"/>
          </a:xfrm>
          <a:prstGeom prst="rect">
            <a:avLst/>
          </a:prstGeom>
          <a:noFill/>
        </p:spPr>
      </p:pic>
      <p:pic>
        <p:nvPicPr>
          <p:cNvPr id="6152" name="Picture 8" descr="File:LAN Airlines logo.sv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40299" y="3933056"/>
            <a:ext cx="1209735" cy="432048"/>
          </a:xfrm>
          <a:prstGeom prst="rect">
            <a:avLst/>
          </a:prstGeom>
          <a:noFill/>
        </p:spPr>
      </p:pic>
      <p:pic>
        <p:nvPicPr>
          <p:cNvPr id="6154" name="Picture 10" descr="taca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56176" y="4653136"/>
            <a:ext cx="967713" cy="580628"/>
          </a:xfrm>
          <a:prstGeom prst="rect">
            <a:avLst/>
          </a:prstGeom>
          <a:noFill/>
        </p:spPr>
      </p:pic>
      <p:pic>
        <p:nvPicPr>
          <p:cNvPr id="6156" name="Picture 12" descr="avianca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24275" y="4670624"/>
            <a:ext cx="1471861" cy="270544"/>
          </a:xfrm>
          <a:prstGeom prst="rect">
            <a:avLst/>
          </a:prstGeom>
          <a:noFill/>
        </p:spPr>
      </p:pic>
      <p:pic>
        <p:nvPicPr>
          <p:cNvPr id="6158" name="Picture 14" descr="aerolineas argentinas logo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45557" y="5325815"/>
            <a:ext cx="1146870" cy="551457"/>
          </a:xfrm>
          <a:prstGeom prst="rect">
            <a:avLst/>
          </a:prstGeom>
          <a:noFill/>
        </p:spPr>
      </p:pic>
      <p:pic>
        <p:nvPicPr>
          <p:cNvPr id="6160" name="Picture 16" descr="File:Copa Airlines.sv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012160" y="3212976"/>
            <a:ext cx="1158308" cy="304056"/>
          </a:xfrm>
          <a:prstGeom prst="rect">
            <a:avLst/>
          </a:prstGeom>
          <a:noFill/>
        </p:spPr>
      </p:pic>
      <p:sp>
        <p:nvSpPr>
          <p:cNvPr id="6162" name="AutoShape 18" descr="TAMPA Car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796136" y="3717032"/>
            <a:ext cx="15811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21" descr="http://www.aircargonews.net/typo3temp/_processed_/csm_centurion-cargo_logo_pdf_2d797b35f5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452320" y="4437112"/>
            <a:ext cx="1152128" cy="478868"/>
          </a:xfrm>
          <a:prstGeom prst="rect">
            <a:avLst/>
          </a:prstGeom>
          <a:noFill/>
        </p:spPr>
      </p:pic>
      <p:pic>
        <p:nvPicPr>
          <p:cNvPr id="6167" name="Picture 23" descr="logo vector Air Europa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895828" y="5229200"/>
            <a:ext cx="1412476" cy="690544"/>
          </a:xfrm>
          <a:prstGeom prst="rect">
            <a:avLst/>
          </a:prstGeom>
          <a:noFill/>
        </p:spPr>
      </p:pic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524328" y="3068960"/>
            <a:ext cx="994420" cy="53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3" name="AutoShape 29" descr="Resultado de imagen para amaszonas logo">
            <a:hlinkClick r:id="rId24"/>
          </p:cNvPr>
          <p:cNvSpPr>
            <a:spLocks noChangeAspect="1" noChangeArrowheads="1"/>
          </p:cNvSpPr>
          <p:nvPr/>
        </p:nvSpPr>
        <p:spPr bwMode="auto">
          <a:xfrm>
            <a:off x="155575" y="-274638"/>
            <a:ext cx="1076325" cy="581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175" name="AutoShape 31" descr="Resultado de imagen para amaszonas logo">
            <a:hlinkClick r:id="rId25"/>
          </p:cNvPr>
          <p:cNvSpPr>
            <a:spLocks noChangeAspect="1" noChangeArrowheads="1"/>
          </p:cNvSpPr>
          <p:nvPr/>
        </p:nvSpPr>
        <p:spPr bwMode="auto">
          <a:xfrm>
            <a:off x="155575" y="-342900"/>
            <a:ext cx="1428750" cy="723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177" name="Picture 33" descr="Aerolinea Amaszonas logo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524328" y="3717032"/>
            <a:ext cx="1019724" cy="562206"/>
          </a:xfrm>
          <a:prstGeom prst="rect">
            <a:avLst/>
          </a:prstGeom>
          <a:noFill/>
        </p:spPr>
      </p:pic>
      <p:pic>
        <p:nvPicPr>
          <p:cNvPr id="19458" name="Picture 2" descr="Alas Uruguay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7174663" y="5517232"/>
            <a:ext cx="1789825" cy="1275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299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76672"/>
            <a:ext cx="8568952" cy="561662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s-ES" sz="2000" b="1" dirty="0" smtClean="0"/>
          </a:p>
          <a:p>
            <a:pPr marL="0" indent="0" algn="ctr">
              <a:buNone/>
            </a:pPr>
            <a:endParaRPr lang="es-ES" sz="2000" b="1" dirty="0"/>
          </a:p>
          <a:p>
            <a:pPr marL="0" indent="0" algn="ctr">
              <a:buNone/>
            </a:pPr>
            <a:endParaRPr lang="es-ES" sz="2000" b="1" dirty="0" smtClean="0"/>
          </a:p>
          <a:p>
            <a:pPr marL="0" indent="0" algn="ctr">
              <a:buNone/>
            </a:pPr>
            <a:r>
              <a:rPr lang="es-ES" sz="33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Simplificación de procedimientos, uso de tecnologías de información y automatización.</a:t>
            </a:r>
          </a:p>
          <a:p>
            <a:pPr marL="0" indent="0" algn="just">
              <a:buNone/>
            </a:pPr>
            <a:r>
              <a:rPr lang="es-ES" sz="3200" b="1" dirty="0" smtClean="0">
                <a:solidFill>
                  <a:srgbClr val="FF0000"/>
                </a:solidFill>
              </a:rPr>
              <a:t>1.</a:t>
            </a:r>
            <a:r>
              <a:rPr lang="es-ES" sz="3200" b="1" dirty="0" smtClean="0"/>
              <a:t>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Dirección Nacional de Aduanas debe adoptar Procedimientos y mecanismos que simplifiquen el cumplimiento de sus obligaciones con los distintos actores involucrados en actividades de comercio exterior, </a:t>
            </a:r>
            <a:r>
              <a:rPr lang="es-ES" sz="3200" dirty="0" smtClean="0"/>
              <a:t>incluyendo la utilización extendida de tecnologías de información, automatización y comunicaciones para el intercambio electrónico de información.</a:t>
            </a:r>
            <a:endParaRPr lang="es-ES" sz="3200" dirty="0"/>
          </a:p>
        </p:txBody>
      </p:sp>
      <p:pic>
        <p:nvPicPr>
          <p:cNvPr id="4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5725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745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6120680"/>
          </a:xfrm>
          <a:effectLst>
            <a:outerShdw blurRad="50800" dist="50800" dir="5400000" algn="ctr" rotWithShape="0">
              <a:schemeClr val="accent1">
                <a:lumMod val="10000"/>
                <a:lumOff val="90000"/>
              </a:schemeClr>
            </a:outerShdw>
          </a:effectLst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endParaRPr lang="es-ES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s-ES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s-ES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s-ES" b="1" dirty="0" smtClean="0">
                <a:solidFill>
                  <a:srgbClr val="FF0000"/>
                </a:solidFill>
              </a:rPr>
              <a:t>2</a:t>
            </a:r>
            <a:r>
              <a:rPr lang="es-ES" b="1" dirty="0">
                <a:solidFill>
                  <a:srgbClr val="FF0000"/>
                </a:solidFill>
              </a:rPr>
              <a:t>.</a:t>
            </a:r>
            <a:r>
              <a:rPr lang="es-ES" b="1" dirty="0"/>
              <a:t> </a:t>
            </a:r>
            <a:r>
              <a:rPr lang="es-ES" sz="3300" dirty="0"/>
              <a:t>Cuando la Dirección Nacional de Aduanas lo determine, la implementación </a:t>
            </a:r>
            <a:r>
              <a:rPr lang="es-ES" sz="3300" dirty="0" smtClean="0"/>
              <a:t>de nuevos </a:t>
            </a:r>
            <a:r>
              <a:rPr lang="es-ES" sz="3300" dirty="0"/>
              <a:t>procedimientos informáticos, mediante resolución de carácter general, y le </a:t>
            </a:r>
            <a:r>
              <a:rPr lang="es-ES" sz="3300" dirty="0" smtClean="0"/>
              <a:t>asigne la </a:t>
            </a:r>
            <a:r>
              <a:rPr lang="es-ES" sz="3300" dirty="0"/>
              <a:t>clave de acceso confidencial, </a:t>
            </a:r>
            <a:r>
              <a:rPr lang="es-E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código de usuario correspondiente y/o su </a:t>
            </a:r>
            <a:r>
              <a:rPr lang="es-E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certificado digital</a:t>
            </a:r>
            <a:r>
              <a:rPr lang="es-E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mediante un prestador de servicios de certificación,</a:t>
            </a:r>
            <a:r>
              <a:rPr lang="es-ES" sz="3300" dirty="0">
                <a:solidFill>
                  <a:srgbClr val="FF0000"/>
                </a:solidFill>
              </a:rPr>
              <a:t> </a:t>
            </a:r>
            <a:r>
              <a:rPr lang="es-E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los casos que se requiera</a:t>
            </a:r>
            <a:r>
              <a:rPr lang="es-E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todos </a:t>
            </a:r>
            <a:r>
              <a:rPr lang="es-E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usuarios deberán realizar los actos correspondientes conforme a esta Ley y </a:t>
            </a:r>
            <a:r>
              <a:rPr lang="es-E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 reglamentos</a:t>
            </a:r>
            <a:r>
              <a:rPr lang="es-E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empleando el sistema informático según los formatos y las </a:t>
            </a:r>
            <a:r>
              <a:rPr lang="es-E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condiciones autorizados. </a:t>
            </a:r>
          </a:p>
          <a:p>
            <a:pPr marL="0" indent="0" algn="just">
              <a:buNone/>
            </a:pPr>
            <a:r>
              <a:rPr lang="es-ES" sz="3300" dirty="0" smtClean="0"/>
              <a:t>Las </a:t>
            </a:r>
            <a:r>
              <a:rPr lang="es-ES" sz="3300" dirty="0"/>
              <a:t>firmas autógrafas que la Dirección Nacional de Aduanas requiera podrán </a:t>
            </a:r>
            <a:r>
              <a:rPr lang="es-ES" sz="3300" dirty="0" smtClean="0"/>
              <a:t>ser sustituidas </a:t>
            </a:r>
            <a:r>
              <a:rPr lang="es-ES" sz="3300" dirty="0"/>
              <a:t>por contraseñas o signos adecuados, como la firma electrónica, para </a:t>
            </a:r>
            <a:r>
              <a:rPr lang="es-ES" sz="3300" dirty="0" smtClean="0"/>
              <a:t>la sustanciación </a:t>
            </a:r>
            <a:r>
              <a:rPr lang="es-ES" sz="3300" dirty="0"/>
              <a:t>de las actuaciones administrativas que se realicen por medios informáticos.</a:t>
            </a:r>
          </a:p>
        </p:txBody>
      </p:sp>
      <p:pic>
        <p:nvPicPr>
          <p:cNvPr id="4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5725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373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85800"/>
            <a:ext cx="8208912" cy="5263480"/>
          </a:xfrm>
        </p:spPr>
        <p:txBody>
          <a:bodyPr/>
          <a:lstStyle/>
          <a:p>
            <a:pPr algn="ctr"/>
            <a:endParaRPr lang="es-ES" sz="4000" b="1" dirty="0" smtClean="0"/>
          </a:p>
          <a:p>
            <a:pPr algn="ctr"/>
            <a:endParaRPr lang="es-ES" sz="4000" b="1" dirty="0"/>
          </a:p>
          <a:p>
            <a:pPr algn="ctr"/>
            <a:r>
              <a:rPr lang="es-ES" sz="4000" b="1" dirty="0" smtClean="0"/>
              <a:t>LEY </a:t>
            </a:r>
            <a:r>
              <a:rPr lang="es-ES" sz="4000" b="1" dirty="0"/>
              <a:t>2422/04 «Código Aduanero»</a:t>
            </a:r>
          </a:p>
          <a:p>
            <a:pPr marL="0" indent="0" algn="ctr">
              <a:buNone/>
            </a:pPr>
            <a:r>
              <a:rPr lang="es-ES" sz="4000" b="1" dirty="0"/>
              <a:t>Art. </a:t>
            </a:r>
            <a:r>
              <a:rPr lang="es-ES" sz="4000" b="1" dirty="0" smtClean="0"/>
              <a:t>79º</a:t>
            </a:r>
          </a:p>
          <a:p>
            <a:pPr marL="0" indent="0" algn="ctr">
              <a:buNone/>
            </a:pPr>
            <a:r>
              <a:rPr lang="es-ES" sz="4000" b="1" dirty="0" smtClean="0"/>
              <a:t>Declaración de Llegada. </a:t>
            </a:r>
            <a:endParaRPr lang="es-ES" sz="4000" b="1" dirty="0"/>
          </a:p>
          <a:p>
            <a:endParaRPr lang="es-ES" dirty="0"/>
          </a:p>
        </p:txBody>
      </p:sp>
      <p:pic>
        <p:nvPicPr>
          <p:cNvPr id="4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5725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930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76672"/>
            <a:ext cx="8568952" cy="5616624"/>
          </a:xfrm>
        </p:spPr>
        <p:txBody>
          <a:bodyPr>
            <a:normAutofit fontScale="92500" lnSpcReduction="10000"/>
          </a:bodyPr>
          <a:lstStyle/>
          <a:p>
            <a:pPr algn="just"/>
            <a:endParaRPr lang="es-ES" sz="3600" dirty="0" smtClean="0">
              <a:solidFill>
                <a:srgbClr val="FF0000"/>
              </a:solidFill>
            </a:endParaRPr>
          </a:p>
          <a:p>
            <a:pPr algn="just"/>
            <a:endParaRPr lang="es-ES" sz="3600" dirty="0">
              <a:solidFill>
                <a:srgbClr val="FF0000"/>
              </a:solidFill>
            </a:endParaRPr>
          </a:p>
          <a:p>
            <a:pPr algn="just"/>
            <a:r>
              <a:rPr lang="es-ES" sz="3600" dirty="0" smtClean="0">
                <a:solidFill>
                  <a:srgbClr val="FF0000"/>
                </a:solidFill>
              </a:rPr>
              <a:t>1</a:t>
            </a:r>
            <a:r>
              <a:rPr lang="es-ES" sz="3600" dirty="0">
                <a:solidFill>
                  <a:srgbClr val="FF0000"/>
                </a:solidFill>
              </a:rPr>
              <a:t>.</a:t>
            </a:r>
            <a:r>
              <a:rPr lang="es-ES" sz="3600" dirty="0"/>
              <a:t> </a:t>
            </a:r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considera declaración de llegada </a:t>
            </a:r>
            <a:r>
              <a:rPr lang="es-ES" sz="3600" dirty="0" smtClean="0"/>
              <a:t>o manifiesto </a:t>
            </a:r>
            <a:r>
              <a:rPr lang="es-ES" sz="3600" dirty="0"/>
              <a:t>de carga o su equivalente, a </a:t>
            </a:r>
            <a:r>
              <a:rPr lang="es-ES" sz="3600" dirty="0" smtClean="0"/>
              <a:t>la información </a:t>
            </a:r>
            <a:r>
              <a:rPr lang="es-ES" sz="3600" dirty="0"/>
              <a:t>suministrada a la autoridad aduanera de los datos relativos al medio </a:t>
            </a:r>
            <a:r>
              <a:rPr lang="es-ES" sz="3600" dirty="0" smtClean="0"/>
              <a:t>de transporte</a:t>
            </a:r>
            <a:r>
              <a:rPr lang="es-ES" sz="3600" dirty="0"/>
              <a:t>, a las cargas y a las mercaderías transportadas consignados en </a:t>
            </a:r>
            <a:r>
              <a:rPr lang="es-ES" sz="3600" dirty="0" smtClean="0"/>
              <a:t>los documentos </a:t>
            </a:r>
            <a:r>
              <a:rPr lang="es-ES" sz="3600" dirty="0"/>
              <a:t>de transporte, efectuada por el transportista o agente de transporte o </a:t>
            </a:r>
            <a:r>
              <a:rPr lang="es-ES" sz="3600" dirty="0" smtClean="0"/>
              <a:t>por quien </a:t>
            </a:r>
            <a:r>
              <a:rPr lang="es-ES" sz="3600" dirty="0"/>
              <a:t>resulte responsable de dicha gestión.</a:t>
            </a:r>
          </a:p>
        </p:txBody>
      </p:sp>
      <p:pic>
        <p:nvPicPr>
          <p:cNvPr id="4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5725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720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76672"/>
            <a:ext cx="8568952" cy="561662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s-ES" sz="2800" b="1" dirty="0" smtClean="0"/>
          </a:p>
          <a:p>
            <a:pPr marL="0" indent="0" algn="ctr">
              <a:buNone/>
            </a:pPr>
            <a:r>
              <a:rPr lang="es-ES" sz="2800" b="1" dirty="0" smtClean="0"/>
              <a:t> </a:t>
            </a:r>
          </a:p>
          <a:p>
            <a:pPr algn="just"/>
            <a:r>
              <a:rPr lang="es-ES" sz="3200" dirty="0" smtClean="0">
                <a:solidFill>
                  <a:srgbClr val="FF0000"/>
                </a:solidFill>
              </a:rPr>
              <a:t>2.</a:t>
            </a:r>
            <a:r>
              <a:rPr lang="es-ES" sz="3200" dirty="0" smtClean="0"/>
              <a:t> Toda </a:t>
            </a:r>
            <a:r>
              <a:rPr lang="es-ES" sz="3200" dirty="0"/>
              <a:t>mercadería introducida al territorio aduanero, deberá ser presentada a </a:t>
            </a:r>
            <a:r>
              <a:rPr lang="es-ES" sz="3200" dirty="0" smtClean="0"/>
              <a:t>la autoridad </a:t>
            </a:r>
            <a:r>
              <a:rPr lang="es-ES" sz="3200" dirty="0"/>
              <a:t>aduanera por medio de la declaración de llegada inmediatamente a su arribo. </a:t>
            </a:r>
            <a:r>
              <a:rPr lang="es-ES" sz="3200" dirty="0" smtClean="0"/>
              <a:t>No obstante</a:t>
            </a:r>
            <a:r>
              <a:rPr lang="es-ES" sz="3200" dirty="0"/>
              <a:t>, </a:t>
            </a:r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presentación de la declaración de llegada podrá ser exigida con </a:t>
            </a:r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carácter previo </a:t>
            </a:r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la introducción de mercaderías.</a:t>
            </a:r>
          </a:p>
        </p:txBody>
      </p:sp>
      <p:pic>
        <p:nvPicPr>
          <p:cNvPr id="4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5725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681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smtClean="0"/>
              <a:t>DIRECCION NACIONAL DE ADUANAS</a:t>
            </a:r>
            <a:endParaRPr lang="es-PY" sz="3000" smtClean="0"/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sp>
        <p:nvSpPr>
          <p:cNvPr id="7" name="6 Rectángulo"/>
          <p:cNvSpPr/>
          <p:nvPr/>
        </p:nvSpPr>
        <p:spPr>
          <a:xfrm>
            <a:off x="500034" y="1669309"/>
            <a:ext cx="821537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" sz="2400" b="1" dirty="0"/>
              <a:t>ANEXO Nº 9</a:t>
            </a: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252115" y="3167390"/>
            <a:ext cx="66397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3600" dirty="0" smtClean="0">
                <a:solidFill>
                  <a:schemeClr val="bg1"/>
                </a:solidFill>
              </a:rPr>
              <a:t>FACILITACIÓN DE LA  O.A.C.I.</a:t>
            </a:r>
            <a:endParaRPr lang="es-E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99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Subtítulo"/>
          <p:cNvSpPr>
            <a:spLocks noGrp="1"/>
          </p:cNvSpPr>
          <p:nvPr>
            <p:ph type="subTitle" idx="1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algn="ctr" eaLnBrk="1" hangingPunct="1"/>
            <a:r>
              <a:rPr lang="es-MX" sz="3000" smtClean="0"/>
              <a:t>DIRECCION NACIONAL DE ADUANAS</a:t>
            </a:r>
            <a:endParaRPr lang="es-PY" sz="3000" smtClean="0"/>
          </a:p>
        </p:txBody>
      </p:sp>
      <p:pic>
        <p:nvPicPr>
          <p:cNvPr id="9221" name="Picture 8" descr="Dirección Nacional de Aduanas">
            <a:hlinkClick r:id="rId2" tooltip="Direccion Nacional de Aduanas del Paragu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8572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AutoShape 12" descr="data:image/jpeg;base64,/9j/4AAQSkZJRgABAQAAAQABAAD/2wCEAAkGBhQSEBUUExQWFRUVFyEXGRcYGBwfGBgYHBcaGBYgHhUdHCcgHhwjGxgaHzIgIycpLywuFR4xNTAqNSYrLCkBCQoKDgwOGg8PGiwkHyUqKSwsKSwpKiwsLC0pLSwsKSkpLCkpLC80LCwpLSwsLywpLCwpLSwsLC8tMTUpLCwpLP/AABEIAFcA6wMBIgACEQEDEQH/xAAcAAABBAMBAAAAAAAAAAAAAAAFAAEEBgIDBwj/xABEEAACAQMCBAMFBAUKBQUAAAABAgMABBESIQUGMUETIlEHMmFxgRQjkbEIM0Kh0UNSU2JygoPB4fAkNZKT0hU0Y6LC/8QAGwEAAgMBAQEAAAAAAAAAAAAAAAECAwQFBgf/xAAyEQACAgEDAgQEAgsAAAAAAAAAAQIRAwQhMRJBIlGBkXGh4fAUYQUGExUjMlKxwdHx/9oADAMBAAIRAxEAPwDuFMaempgY1g7hQSTgAZJ9ANzWygnNWXiW3HW6cQ7dRGctMf8Atqw+ooAh8q8eld2Wcj71ftMG2MQMcBT6lPKSf/lWpc/NlqHKiZXYdViDSEfMRhsfWp3EOAW8+jxoUk8POgMMgZABGOhGANjtsPSpkFuqKFRQqjoFAAHyA2oAApzOmTmG6VR0c28mCMA5wBqG+RuO3pipfD+O20z6ElBkH8mcrJ/22AbH0ovUDivDop10yxrIvUahnB9Qeqn4gg0WwomCIelPsPSqpLcyWW7O8tr3LHMtuPUt1ki9SfMvUlhuDgYEZByD3qSVisnGYeorJWz0ocal2bbY9KHGkCY7XSg4NN9tX/YqNephvnUY1JRTQrYR+3L61smGVPyoQaK2r5QfhSlGtxp2BjTGpF3Dpb4dqjmrk7KxqanpqkA6sQcjqKN2twHXP0IoHUvhsuHx2O38KhONocWEYrRVOQMfWtkkYYEHoaj8QYhMgkYNaLC8JbDHOelVU2rJ2lsZDhxU5RunY1OU7VhPNpGcZHelDOGGxpNt7sapHnT23+zsWc/2uAfcTt5xknRMSS3bZWG43O+obDFcsr2fzJy/Fe2slvMuVkUjOBlWx5WXIOGU7g15A4/wSSzuZLeYYeJtJxnB7gjIGVIwQfQ1AAfSpUqAPcVNT0qYxsVUuK8djh4iGnLCKKHSjKutVkkIaTXpyUIQRgZA2dj0NWTiXE47eNpZnWONerMcAfxPwG5rlPMvtpViUtbcOP6SbOD8ohv+JHyqyGKeR1BWQlOMVudYseIRzJrikSRT+0jAj8RQLjXODQ3Bt4rZ5ZAofJZUTS2QCDux3BGy9q4Fdc23LSeIrLC+c64V0N9WG7D4Nmi1j7VbtZYZJtExiyNRGl2RgNSll2O4VsldivxNXS0mVcorWeD7nWW4zxN/cit4/TIkcj65QfurWLrio94Wz/DwnX94lP5Vnyr7SrS+IRWMUx/kpMAn+yw2b6b/AAq1Vn6fMtsp7c0vH/7u2aNe8kZ8SP45XSHA+jVu5XvFRmt0YPFpEtuwOVMDHGkN38NgV+AKVP5r4zDbW7tKwBZSEXqzvg4Cr1O/4d64JLzFISphzbKsYQLGxBYhQruWH7T6QTpwDpXqd6qnkjj3Zq0+ky6h1BevY9HGtts+G+deYDOzHJdyfUuxP4k5ovwrmS6gOYriVfgWLL/0vkVT+Nh3TOp+4c7Xhkm/X/R6OvI8rn0qLHZk/AVRuWPa8rYS9URnp4yZ8P8Avr1T57j5V0N7xdII8wYZBHQjtvWjHlU14HZyNRpsmnn05Y0/vj6CitFHxPxrJ7hV6mhp4j4moKwOk6SFI2I6g46Hfp8a1GrlG+TPfkFriAOv5GhM0JXqKIcOckEdh0qRNAGGDST6XQNXuAqapk3DmHTcfv8AwqKykdauTTIUY1ttR51+da1XPSiVhZEHU3XsKUnSGlZOIqHNw8ZymxG+O1PxNiFGPXc/lWm24n2f8aqinVom2uGT2XUuD3FAwxU7bEUeVs9KD30JVyexORTxvsKQRsrnWvxHWuLfpF8rD7m9RQP5KUjqe8RI77alz190dBXWeHy6XHodv4U/NvAFvbKe2YkCVCAR2YYZDjIzhgpxkZxjvUJxpjTtHjSlWy5t2R2RhhlJUj0IOCPoa11AZ7iqFxni8drA80zaUQZPqfQAd2J2A9TVV9rVrJ9iFxC7xyWzh9SMQdB8r9OvUHf+bXIePc5XV5HHHcSBljJIwunU3YvjYkDYbDqa26bST1D8PF7/AJfmVZcyx8mXN3N03EJtcmVjU/dxZ8sY9T6ue7fQbUAZazq2ch8jteyB3H3IOwP7Z/8AEfv+VehyvFo8Wy+C82c6KlmmC+WeSJr1gVGiM/tkbn+yPT4n99dV4R7H7aJfOodu5bzH9+34CrfwzhSRIg0IGUZ230sVw2liAcbkZwMjt2olXmc2eeV3J+nY6UMcYLY8yc9csHh960a5CH7yI9wM9M+qnbPyq58ke13RC0V4S7opMb/tSY6I39cno3fv03I+3fhoMEE37SSGP+665/NRXJOFx5k/sjP16CrMkorSvI+Y/aLNHp5Z9ZDAuJP5d2Wi8upb66UytmSZ1jGOiKzAFU9ABn5kZNX7mzlGzW18ltEjGSNFKrht5VBGR6rmqDwCQLe2rHoJ0z9W0/ma6pzAddxa24/pPGb4LGNK/i7f/U+lcbRvqi5Pls9H+sEFhzQxY1UVFUvV2VvinsX8mq3kIOM6W3X+I+n4VQ+I8GltZNE6FDnY9Vb5N/kcGvRrz7YFV3mw2q2zvd6RH0JYZyT0AHck9KvyaWOReTMOj/S2fTSW/UvJ/wCH9o4ioorw/mi6ggeCKXTG/QEZaP18Ns+TP1x1GDQoupdjHkRk+QMQWC/Ej/XHqayriKcsUn0v2Pobw4tbhi8sNtnT5Xt9+Z0f2VJi2f0MrH9+Cc9zt1q7VXfZTaA8P+bsc/3zU3ivEZYeI2NumnE7OXyucJGmokHIwclR3616PDKsavyR8t1avPOv6n/ctdtFpUD8aHtfsHJHT0qv3HN7rfX0ckiJbWkMbs2g69UgZsagTkBFJ2XPX0rK35nt3fQsgyIRcHIICxHoxYjA/Hapwp7szyLdbT61zjHasiw6Eig/AeYIZXaFGYyIokYFGHkf3GyRjDdvkaB8T4rKOLpbkoIZIZJASvm1xY1DVnGNJB6ZpUrHexdVx2x9Kj3l9o2A3/dVX4JzII4zLcOAsxdoUVDrMKDVq0gkny+bPQAj67uLc62elm8baKJZmIVv1cnuH3dyfQdN84waEkpUwvYs0EwdfzFDL200HboaA23NmL9LdEZgYfGdtLeVSwWMadPQnPmzgYozFzbbSsI9Ry4dkJU6XWM4kZX90qDjfPcU76HsLlBLhfufWpMkYYYO9AuE832j+Akcuppy/h+Rxq8POsnK+XGP2sZ2rRZ83QtciNWLeKGZcKSrKhwzK+MEDYZ+Pely20PhEu4tyjY/A0Yt5NSg+orG4gDrj6g1o4Y2AynqDTb6oiSpnlz2vcH+z8YuVxhZGEq+XSCHGo47EBtS5HdT3yKptdr/AEk+E4ktbgKfMjRM2dvK2uMY9fPIc/6VxSqiR7bvbRZY3jcZV1KkeoIwa8v8Q4e0E0kLe9E5Q/HB2P1GD9a9T1R+ZPZfDd3huGLDUAGUHCkrsDtvnGB17Vu0Wq/DTbatNf8ACnPi/aKjhKIWOlQWP81QSfwFdO9m/wD6nE6IQBbZ3WQZcD+qy7j+8SPhXQOEck21uoCRr9B/vNG0iC7AAVLVa2Wo2cUl8/cWLAsfcVZK2OtMaoPtIuwlzZltWjzh9OMhS0QJ8wIGM5Jx0zWAvLDPwiG+y1wokhD/AHcZY6fJkFioxkls4znYD1ra/Jdiw0/ZYMYx5UAOPmMGqHdxJHPbIniyrJE3ioiIZBKksaMAAmV0lmyB2qVy7lOJ28ZO4WbWuPKHQqo0sUVj5WOexyOvWoOW/S/oTimvGnx7lE5q4cLa+uIIz+qZWQk5IDKJI8n4Hb6V0zkwtdM19JjVNjSoOQiLkKgPw3J+LNVe555DvZOITXMaCVJtAUIfMgVAvmDEenUGs/ZnxhoJ5LKYFCSWQNsVcfrEI+PvD5n4Vmw/w80o1s+Pid7WtavRY83UnOCakr3q6Tfy9zpZrRc26upVhkGpBrA10TzZW7rkO0c5MS59dI/PFC7n2XWx93K/JmH+dXK7uVjRpHOlEUsx9ABk1TeU+Nyy8SuUldtMlvHcRxEECJdbRsuCB5txqPqD6UpRi+UThknD+VtfBlm5U4WLOFYVyVB2zudznr33NauY+Xrl762u7Z4dUKPGyTatOmTTllKb6hp6HqKrnJ/MZjCM0csq3l7Mkbl86QoYIFRjkrpi67AEmiVpzygV5sSq0920EaSSKVzCul2U9EjGhiTk7g+oFQdcILfLIt5yFdtDxJTLEZL91+8ww0xqApBQL/N1AbnruepqHxvkOWU3YSSFUmW3hiVg+VggOXUsOgY77ZzjtmjUXtIZjCi2UzSzQvKsepRkI2kYLEYDZzlgMDt2rTBzU3i8QnuQBaW0iwIFwXEiousAKMuzvIgG+3T1oVdxfALcs8tSQXd3cO6OLkoVwDqComlRvsoGWwoz1G+24vmTln7XdW8hk8NYnkEmM6nikTS6AgbasAE7bE4OaN8E5lM9zc2/haDbBNTawwzIpZV2HvADf0265qv8c5qEHiaIzL4UscD4YLmWXGlFJHmYAgn0BqUa3sTG4ny483EEn+5aFbcweFKXAXL6iwVRhwVwpQlQdPWm4z7PJpxeEPEDdvCo2bSttCFJTAGxYg7DbpvWUEDycadMtotrQFlDHSZZXIjyucbIpP1rVzLxmaC/tHWRlhjkjhuE1eRvtHiIhI6DRoVv8QUTrlAjK/5fuHn4jIssK/ardYIjhwyaY2XtsoLtqz5iMVnwTkq4hlWVJIfu+Hi1jGHwsoycj0TUFJO5Pm26ARjcyT8agVXf7P4Ms3hKcCRVYIjN66n1YB20op7mjPD/AGhLL9nCQPm4eZUUMv6u3yGfPTBYBQPj1pNrhDQHPs5uIookiliAg4fJbqSH1faJR95ICOgOF33Iwdq28C5Ve3uY5TJEVisVtgqhtmDZfTnoDgbnJJzsNsEOCe0YXJtAIGH2ppRnUuEWHOpv6wOFG2wLYznagV9xcXd5w/wi8dvLLJNr1lTJDApJJQfyZcLgk7jtvRGu4Mv/AAy5z5T26VK8LD6h3GD/AJVR+Hc4B5bUpE3h3ZcQuSMnw1LZMfUKyqcHr6gVfUbIB9alPm0COV/pE2OrhsUmceHONsddSsOudsYrzlXpj9IH/k/+On5NXmeqhnuKlSpUxjGmNZU2KBDYqge0uPNzZrp1ZWUaezZMQwdxtjNdBzVF54b/AI+wPZfEY/IGLJoAoo5kFvOtwV1T28ZhbGkmQpJFHqkGvZsEAMOoBz0xRrlXngcR4tAzoYnijdQCAFIbB66jk5AAA+PwqucwcllJpmtiZVlTPmKghvHRyNRwTkaiNu3WgNtyxM0iJLGyLI6JkkZzrDHGlic6VO/atUceJ4XLq8Sa2/Lb6lTlPrSrY9N1yzn/AJHnFzNxCGSNFVFmOpiGV4lIJG2CCqrseu471ceSOHSQ25DTPLGW+68Q6mWMDAGvqwJyRqJwMb0P9r9wF4NcgsFLhUGe5Z12H0z+FYpRUlTNeHNLFLqj5Nej2ZL5T5iS9tUmXGSMMP5rD3h/D4EUWNVzkflhbODCnOvck9ScY/IYqxmr43W5RPp6n08diBxPhYnCBndVR1cqujDlSGUNqU+UMAcDG4FRk4TFJxIT+O3jrAYvCDR48LXqOU0l/eI3ztkUuaONm1t9aqHkeRIY0JwGkkYIuT6DOTj0qpW3HDb3d9cjE8jTQcOhOnSDIfNJsuSVBcHbchRvvmlJoSLlwfk2G0WHzPJ9mVkg16fuw582AqgFiNtRycZ9TkBw/lG3C2qw3MpaxZyGDROwaUecMhQqCeo2BG5671YeGT3DIxudI+9YRgABvCGNJcAkBuuw7Y75qmcq8VYRQCJV8Xil5PMGYbJCvfTtk6FTA6ZbJzjBEkuRstlvwdEujc6pGk8AW66iCAgfWT0zqJO5zQsclQ+C0TTzBXuftRJZAFbxPE2ymMZx72TsN+1CU5vuRbmRo2kjW5miaaGLUwii2EngatxqypPQaTtvVkF/nh7T5Ev/AAxkB0aQ5KHR922caiRsc7mpeGiO5P4ZweGzM86SMwuHEjanXRnCrscb7L1JJ6+tBhybbMS3iz+a7+27FcCTY4Xy+75V36+UYIquzWpsVfhD+aC4KG0Zt8q0iLdR59V1M4+DUXXjlxcXMi20aiGC68ByV2ZVTVMQcjB3CqFzvktgbVCKVbknZZOHcLhhuri5Ekhe406gSNI0JoXAAz0z1J6mtV1ytBdR3EUrySJcSrK4OgYKaAoUqgIXTEq75OCd871UbPmedkWd9IiS2kuLhFjOYWT3ItZP6w75BGRgHABFSbfnKa2eKSYI0cljJeSRqPNEECtGA5Pm1atG469MdKbUa2Emyx3fL6R3jXQkkDtb/Z1UeGI44wxYBRoBGCSep60F4VyfBF4TxSzfd2htkIZMYdizPkLudx8PKNj3w5l41eRcPa7doDrhRkg8NspJIVAXVqzJ7wG4XcE9Nqh8Q45JDHdxQ+FEOG2iM5CZVpmjLJGqZACeXGeuWGMY3cemtwdhnhvJkCvAFeZVhtWtUGpcEPu7HC+8dumBsNq3RezyCARN4kz+DbG1ALLgo2zE4UHOMDbA26UEk5onSeBJY3gEhgCSCIyRvJKFMkbMGBjYE6VzvkZO1dJOGX4EUpVdoaspnBuXI7fwDqkla2iMMOvTiNW2JAVRltIA1EZwPic2vhkmUx6bUJYYOKncJbdh8KslFdOxFPcpH6QP/J/8dP8A9V5nr0j+kPeKvC0Q51STrp9PKrE5+lebqzkz3FSpUqYxUqVKgDE0P4nwaK4AEqK4HTUoOPlkUqVMQMPI1n/QR/8AQv8ACsTyRajJSJUbBAZVAYZGNiBkUqVAisY45GxVbq1dQcKGhAGBsPdx8PwqLbch3l9dCfiM6y+HgxxR5ES43zo7nNKlSGdHji0qAO21OaVKrSI1xwWKdAJkWQBg6hugZTlT8xQ6/wCVrMq6G3jxJJ4z7YJkHRtQIIPyNKlUFuxvg3raoqaFRVTGNI6b9c+uagjl22CRIII1WA5jCggqSMEhgc7jY7701KraREzm4PA2gGJdMalEUZACtjUMAjIOBkH0FEl4bHPGUlRWTYae2F3XYem34U9KlJbAuTXxS2jMsRZFYw+aMsM6WIK5HxwcVXuIcBCpM9pHHHcyHV4hz7xI1nG4DFcjVp2JB7UqVOKVCb3NPCeUmhluCymO2mjwbdpPFDysx8R/6oZTgjuSTRjh/BrdR4QhTQ6CJgQTqjAICnUT5cHp0pUqIq4j7ki75UtVtvCECeGGVtJyR5D5Nyc4HYZ2qC/B7cyNIYI9T6dWxAOjePKg4OntkHFPSpY0qCXJmvD4hKZvDXxGbXqOffA0g6c6c42zij/DpMp8j/rSpU5pUEeQffJiQ/jUzhUWFJ9T+VPSpSfgQLk4/wDpK3xCWcWBpYySE98qEUd8Yw57elcKpUqoJn//2Q=="/>
          <p:cNvSpPr>
            <a:spLocks noChangeAspect="1" noChangeArrowheads="1"/>
          </p:cNvSpPr>
          <p:nvPr/>
        </p:nvSpPr>
        <p:spPr bwMode="auto">
          <a:xfrm>
            <a:off x="52388" y="-38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PY"/>
          </a:p>
        </p:txBody>
      </p:sp>
      <p:sp>
        <p:nvSpPr>
          <p:cNvPr id="7" name="6 Rectángulo"/>
          <p:cNvSpPr/>
          <p:nvPr/>
        </p:nvSpPr>
        <p:spPr>
          <a:xfrm>
            <a:off x="500034" y="1669309"/>
            <a:ext cx="821537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" sz="2400" b="1" dirty="0"/>
              <a:t>ANEXO Nº 9</a:t>
            </a: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395288" y="6130925"/>
            <a:ext cx="150018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000" b="1" dirty="0" smtClean="0">
                <a:latin typeface="Calibri" pitchFamily="34" charset="0"/>
              </a:rPr>
              <a:t>DNA</a:t>
            </a:r>
            <a:endParaRPr lang="es-PY" sz="3000" b="1" dirty="0">
              <a:latin typeface="Calibri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67544" y="2276872"/>
            <a:ext cx="813690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sz="2400" b="1" dirty="0" smtClean="0">
              <a:solidFill>
                <a:schemeClr val="bg1"/>
              </a:solidFill>
            </a:endParaRPr>
          </a:p>
          <a:p>
            <a:pPr algn="ctr"/>
            <a:r>
              <a:rPr lang="es-ES" sz="3600" b="1" dirty="0" smtClean="0">
                <a:solidFill>
                  <a:schemeClr val="bg1"/>
                </a:solidFill>
              </a:rPr>
              <a:t>Agilización </a:t>
            </a:r>
            <a:r>
              <a:rPr lang="es-ES" sz="3600" b="1" dirty="0">
                <a:solidFill>
                  <a:schemeClr val="bg1"/>
                </a:solidFill>
              </a:rPr>
              <a:t>y Procedimientos Simplificados para la Entrada y Salida de la Carga</a:t>
            </a:r>
          </a:p>
          <a:p>
            <a:pPr algn="ctr"/>
            <a:endParaRPr lang="es-ES" sz="1200" dirty="0" smtClean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 smtClean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 smtClean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 smtClean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Personalizado 6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002060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alizado 6">
    <a:dk1>
      <a:sysClr val="windowText" lastClr="000000"/>
    </a:dk1>
    <a:lt1>
      <a:sysClr val="window" lastClr="FFFFFF"/>
    </a:lt1>
    <a:dk2>
      <a:srgbClr val="FFFFFF"/>
    </a:dk2>
    <a:lt2>
      <a:srgbClr val="EEECE1"/>
    </a:lt2>
    <a:accent1>
      <a:srgbClr val="002060"/>
    </a:accent1>
    <a:accent2>
      <a:srgbClr val="FF0000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2396</TotalTime>
  <Words>615</Words>
  <Application>Microsoft Office PowerPoint</Application>
  <PresentationFormat>Presentación en pantalla (4:3)</PresentationFormat>
  <Paragraphs>153</Paragraphs>
  <Slides>20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Intermedio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CONVENIO   I.A.T.A.  (International Air Transport Association)   D.N.A.  (Dirección Nacional de Aduanas) </vt:lpstr>
      <vt:lpstr>CONVENIO       </vt:lpstr>
      <vt:lpstr>CONVENIO                  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dna</dc:creator>
  <cp:lastModifiedBy>Luffi</cp:lastModifiedBy>
  <cp:revision>350</cp:revision>
  <dcterms:created xsi:type="dcterms:W3CDTF">2013-06-18T13:15:55Z</dcterms:created>
  <dcterms:modified xsi:type="dcterms:W3CDTF">2016-07-27T19:28:45Z</dcterms:modified>
</cp:coreProperties>
</file>